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4"/>
  </p:notesMasterIdLst>
  <p:sldIdLst>
    <p:sldId id="257" r:id="rId2"/>
    <p:sldId id="258" r:id="rId3"/>
    <p:sldId id="261" r:id="rId4"/>
    <p:sldId id="262" r:id="rId5"/>
    <p:sldId id="265" r:id="rId6"/>
    <p:sldId id="1041" r:id="rId7"/>
    <p:sldId id="268" r:id="rId8"/>
    <p:sldId id="266" r:id="rId9"/>
    <p:sldId id="263" r:id="rId10"/>
    <p:sldId id="264" r:id="rId11"/>
    <p:sldId id="269" r:id="rId12"/>
    <p:sldId id="104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E86AF2-8992-48A7-A875-F09E8F9C829A}" type="datetimeFigureOut">
              <a:rPr lang="en-IN" smtClean="0"/>
              <a:t>20-09-2019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DF09D6-0EC7-46E5-B3E6-806FA6E484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4032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478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EA7E5-9D6A-4044-ABD2-9F78B73772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794E66-5854-428F-A245-EA860C7F99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EEF12-67C7-40B3-A30E-0280E33F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54440-613D-4900-B6D8-3511E4BE23E5}" type="datetimeFigureOut">
              <a:rPr lang="en-IN" smtClean="0"/>
              <a:t>20-09-2019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B65F6-D83D-4699-A0D9-47DFD22B0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72740-51FB-4C99-A475-2F0E066A6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16D17-530C-4734-8911-70F9EDCD7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7149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764CB-781D-41F6-8D58-6528C5C9F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CA7A8A-A984-444A-9633-9FDE52952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B12DC7-8366-48DF-990F-A61813A1F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54440-613D-4900-B6D8-3511E4BE23E5}" type="datetimeFigureOut">
              <a:rPr lang="en-IN" smtClean="0"/>
              <a:t>20-09-2019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30DE1-A9BA-430B-BB2F-5FFD27FF7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F6068-4B3C-495B-A2B7-B404E999B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16D17-530C-4734-8911-70F9EDCD7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576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86CF35-F318-4BC1-9B2D-907882F6F6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8D2B6F-87DC-48F4-A20F-75F5F9161B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C28A0-0DB1-4558-AE23-C606DE8D3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54440-613D-4900-B6D8-3511E4BE23E5}" type="datetimeFigureOut">
              <a:rPr lang="en-IN" smtClean="0"/>
              <a:t>20-09-2019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64300-5E0F-4A87-B67B-1797898F3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EFD12-DDFD-4EEF-81D9-B394310A6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16D17-530C-4734-8911-70F9EDCD7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064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37160"/>
            <a:ext cx="9797831" cy="70788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3887" y="845046"/>
            <a:ext cx="9797831" cy="523220"/>
          </a:xfrm>
        </p:spPr>
        <p:txBody>
          <a:bodyPr wrap="square">
            <a:sp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328169" y="6237312"/>
            <a:ext cx="439241" cy="439240"/>
            <a:chOff x="186858" y="6096003"/>
            <a:chExt cx="580550" cy="580549"/>
          </a:xfrm>
          <a:solidFill>
            <a:schemeClr val="bg1">
              <a:lumMod val="75000"/>
              <a:alpha val="25000"/>
            </a:schemeClr>
          </a:solidFill>
        </p:grpSpPr>
        <p:sp>
          <p:nvSpPr>
            <p:cNvPr id="7" name="Rectangle 6"/>
            <p:cNvSpPr/>
            <p:nvPr userDrawn="1"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Calibri Light" panose="020F0302020204030204" pitchFamily="34" charset="0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28169" y="6237312"/>
            <a:ext cx="439241" cy="390437"/>
          </a:xfrm>
          <a:prstGeom prst="rect">
            <a:avLst/>
          </a:prstGeom>
        </p:spPr>
        <p:txBody>
          <a:bodyPr anchor="ctr"/>
          <a:lstStyle>
            <a:lvl1pPr algn="ctr">
              <a:defRPr sz="1400">
                <a:solidFill>
                  <a:srgbClr val="2F3A46"/>
                </a:solidFill>
              </a:defRPr>
            </a:lvl1pPr>
          </a:lstStyle>
          <a:p>
            <a:fld id="{F68327C5-B821-4FE9-A59A-A60D9EB59A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11096512" y="5774480"/>
            <a:ext cx="1095488" cy="10835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88488" y="229538"/>
            <a:ext cx="1627773" cy="451143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10522767" y="95859"/>
            <a:ext cx="1593494" cy="72008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AA1CCD-60C5-486B-ACAD-47D83FA9ECF8}"/>
              </a:ext>
            </a:extLst>
          </p:cNvPr>
          <p:cNvSpPr/>
          <p:nvPr userDrawn="1"/>
        </p:nvSpPr>
        <p:spPr>
          <a:xfrm>
            <a:off x="119336" y="6021288"/>
            <a:ext cx="936104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1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0C88B-374C-4230-83F6-EBB66C0E0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C3591-EE30-41A1-9C74-1647EBEB9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454E9-B701-4354-ABD8-6BC03FCA1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54440-613D-4900-B6D8-3511E4BE23E5}" type="datetimeFigureOut">
              <a:rPr lang="en-IN" smtClean="0"/>
              <a:t>20-09-2019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52D0B-6D83-484E-ABEC-6B7D7F02E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3D685-95F3-4EFD-8193-D1E72BB99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16D17-530C-4734-8911-70F9EDCD7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7388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27155-43D0-4688-9053-A6865C4A3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F8677-2470-4F6D-A25C-D11E6D7A33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E85D4-A735-4ACE-A538-C6B4B5E6D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54440-613D-4900-B6D8-3511E4BE23E5}" type="datetimeFigureOut">
              <a:rPr lang="en-IN" smtClean="0"/>
              <a:t>20-09-2019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CEC03-D3EF-4AFA-8B02-2E5B3820F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F9845-D83B-472F-B3C8-0E1173BEE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16D17-530C-4734-8911-70F9EDCD7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0990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5F808-219C-49F8-8C7D-A49F6B1EF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F7A4F-8207-4F7D-A0A5-FDB380646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E927B2-CC74-4135-976E-F208074A00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B3569-D700-4FE2-AE01-76780960E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54440-613D-4900-B6D8-3511E4BE23E5}" type="datetimeFigureOut">
              <a:rPr lang="en-IN" smtClean="0"/>
              <a:t>20-09-2019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BE1FBD-32E8-42D9-8E5F-DFE78F98F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EDA4CC-9C0E-4D43-8F59-0F35DBF11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16D17-530C-4734-8911-70F9EDCD7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6451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5B949-35FB-49FE-89CD-759EFD74C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807CA-FD74-4A7D-BABD-AB6AD9CF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1CACD6-85ED-4FFB-8ACF-55ACCF172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6EC058-D618-4D53-AE27-3E9B3AC52B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D582B4-24E6-4D77-A108-425F757A7A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3D4321-7A0A-4EA1-AFE0-F9F0A43DB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54440-613D-4900-B6D8-3511E4BE23E5}" type="datetimeFigureOut">
              <a:rPr lang="en-IN" smtClean="0"/>
              <a:t>20-09-2019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7DEAC7-5E97-49EB-B9CF-BFB75D234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498C0A-64A8-4E8B-BE1D-F46DED500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16D17-530C-4734-8911-70F9EDCD7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7391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F731F-5FC8-42B3-BDD1-761950EBF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5111A3-976E-4997-A1DF-00EC2E5CC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54440-613D-4900-B6D8-3511E4BE23E5}" type="datetimeFigureOut">
              <a:rPr lang="en-IN" smtClean="0"/>
              <a:t>20-09-2019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21194C-FA78-46C5-804D-03A791CAE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E87D1C-7A75-46F5-8AD3-582D3DD8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16D17-530C-4734-8911-70F9EDCD7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6773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CDB62D-0353-4900-9FF3-275936BDD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54440-613D-4900-B6D8-3511E4BE23E5}" type="datetimeFigureOut">
              <a:rPr lang="en-IN" smtClean="0"/>
              <a:t>20-09-2019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67FED8-3802-4F07-8C43-80EA7D21E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81C44-7DEA-42EB-AB26-60A2A3B5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16D17-530C-4734-8911-70F9EDCD7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3504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B13E3-1AD8-4292-BC02-E653AFC18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6AB81-BB5E-4D9C-A842-99F12DF6D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A1883A-84C1-4A26-93F0-BD5984CA8A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72061F-AEAD-4B37-9D92-D82182752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54440-613D-4900-B6D8-3511E4BE23E5}" type="datetimeFigureOut">
              <a:rPr lang="en-IN" smtClean="0"/>
              <a:t>20-09-2019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ED5665-A9FA-4514-9DE6-79BA545D0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3E74EB-EE1A-42AE-BB15-F52565D32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16D17-530C-4734-8911-70F9EDCD7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9635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4D430-0BA7-41E7-BB3A-0B279314E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3AA014-30DC-4BD7-8D61-BD64728D87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62C79-F806-487F-B65C-FACE58EFF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BCEE3D-00C3-4BBA-843E-DF523579D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54440-613D-4900-B6D8-3511E4BE23E5}" type="datetimeFigureOut">
              <a:rPr lang="en-IN" smtClean="0"/>
              <a:t>20-09-2019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87D89-C804-446A-BE17-C547886E3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CB78B-0D1B-4A03-85D2-0AF12BE8B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16D17-530C-4734-8911-70F9EDCD7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9564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92D352-8085-442E-AE77-AC73ECDCE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5156B-7810-4657-8CFE-794A91773D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9D1D4-5113-4AD9-B1F4-E8B081DFB4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54440-613D-4900-B6D8-3511E4BE23E5}" type="datetimeFigureOut">
              <a:rPr lang="en-IN" smtClean="0"/>
              <a:t>20-09-2019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F8DDF-64C8-4504-BA57-DF2A5183F1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BC5C7-F602-48A7-9913-2CD460370B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16D17-530C-4734-8911-70F9EDCD72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7250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1.png"/><Relationship Id="rId4" Type="http://schemas.openxmlformats.org/officeDocument/2006/relationships/image" Target="../media/image60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hyperlink" Target="http://www.businessmodelgeneration.com/" TargetMode="External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18" Type="http://schemas.openxmlformats.org/officeDocument/2006/relationships/image" Target="../media/image45.png"/><Relationship Id="rId3" Type="http://schemas.openxmlformats.org/officeDocument/2006/relationships/image" Target="../media/image30.svg"/><Relationship Id="rId21" Type="http://schemas.openxmlformats.org/officeDocument/2006/relationships/image" Target="../media/image48.pn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17" Type="http://schemas.openxmlformats.org/officeDocument/2006/relationships/image" Target="../media/image44.sv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5" Type="http://schemas.openxmlformats.org/officeDocument/2006/relationships/image" Target="../media/image42.svg"/><Relationship Id="rId10" Type="http://schemas.openxmlformats.org/officeDocument/2006/relationships/image" Target="../media/image37.png"/><Relationship Id="rId19" Type="http://schemas.openxmlformats.org/officeDocument/2006/relationships/image" Target="../media/image46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41.png"/><Relationship Id="rId22" Type="http://schemas.openxmlformats.org/officeDocument/2006/relationships/image" Target="../media/image4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E11FFA-6072-4594-BB5F-F383D5314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D7F13E4-DC6C-4810-A451-00824D42ED21}"/>
              </a:ext>
            </a:extLst>
          </p:cNvPr>
          <p:cNvSpPr/>
          <p:nvPr/>
        </p:nvSpPr>
        <p:spPr>
          <a:xfrm>
            <a:off x="8276733" y="318403"/>
            <a:ext cx="3553905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Team-</a:t>
            </a:r>
          </a:p>
          <a:p>
            <a:pPr algn="ctr"/>
            <a:r>
              <a:rPr lang="en-US" sz="5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Decoders</a:t>
            </a:r>
          </a:p>
        </p:txBody>
      </p:sp>
    </p:spTree>
    <p:extLst>
      <p:ext uri="{BB962C8B-B14F-4D97-AF65-F5344CB8AC3E}">
        <p14:creationId xmlns:p14="http://schemas.microsoft.com/office/powerpoint/2010/main" val="4287801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49654" y="149478"/>
            <a:ext cx="2729865" cy="57404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70" dirty="0">
                <a:solidFill>
                  <a:srgbClr val="129CEB"/>
                </a:solidFill>
                <a:latin typeface="Arial"/>
                <a:cs typeface="Arial"/>
              </a:rPr>
              <a:t>C</a:t>
            </a:r>
            <a:r>
              <a:rPr sz="3600" b="1" spc="-20" dirty="0">
                <a:solidFill>
                  <a:srgbClr val="129CEB"/>
                </a:solidFill>
                <a:latin typeface="Arial"/>
                <a:cs typeface="Arial"/>
              </a:rPr>
              <a:t>o</a:t>
            </a:r>
            <a:r>
              <a:rPr sz="3600" b="1" spc="-15" dirty="0">
                <a:solidFill>
                  <a:srgbClr val="129CEB"/>
                </a:solidFill>
                <a:latin typeface="Arial"/>
                <a:cs typeface="Arial"/>
              </a:rPr>
              <a:t>m</a:t>
            </a:r>
            <a:r>
              <a:rPr sz="3600" b="1" spc="100" dirty="0">
                <a:solidFill>
                  <a:srgbClr val="129CEB"/>
                </a:solidFill>
                <a:latin typeface="Arial"/>
                <a:cs typeface="Arial"/>
              </a:rPr>
              <a:t>pe</a:t>
            </a:r>
            <a:r>
              <a:rPr sz="3600" b="1" spc="65" dirty="0">
                <a:solidFill>
                  <a:srgbClr val="129CEB"/>
                </a:solidFill>
                <a:latin typeface="Arial"/>
                <a:cs typeface="Arial"/>
              </a:rPr>
              <a:t>t</a:t>
            </a:r>
            <a:r>
              <a:rPr sz="3600" b="1" spc="-5" dirty="0">
                <a:solidFill>
                  <a:srgbClr val="129CEB"/>
                </a:solidFill>
                <a:latin typeface="Arial"/>
                <a:cs typeface="Arial"/>
              </a:rPr>
              <a:t>ition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26551" y="3383407"/>
            <a:ext cx="6906259" cy="120650"/>
          </a:xfrm>
          <a:custGeom>
            <a:avLst/>
            <a:gdLst/>
            <a:ahLst/>
            <a:cxnLst/>
            <a:rect l="l" t="t" r="r" b="b"/>
            <a:pathLst>
              <a:path w="6906259" h="120650">
                <a:moveTo>
                  <a:pt x="103085" y="0"/>
                </a:moveTo>
                <a:lnTo>
                  <a:pt x="0" y="60070"/>
                </a:lnTo>
                <a:lnTo>
                  <a:pt x="103085" y="120141"/>
                </a:lnTo>
                <a:lnTo>
                  <a:pt x="111023" y="118109"/>
                </a:lnTo>
                <a:lnTo>
                  <a:pt x="114630" y="111887"/>
                </a:lnTo>
                <a:lnTo>
                  <a:pt x="118224" y="105790"/>
                </a:lnTo>
                <a:lnTo>
                  <a:pt x="116141" y="97789"/>
                </a:lnTo>
                <a:lnTo>
                  <a:pt x="73611" y="73025"/>
                </a:lnTo>
                <a:lnTo>
                  <a:pt x="25603" y="73025"/>
                </a:lnTo>
                <a:lnTo>
                  <a:pt x="25603" y="47116"/>
                </a:lnTo>
                <a:lnTo>
                  <a:pt x="73611" y="47116"/>
                </a:lnTo>
                <a:lnTo>
                  <a:pt x="116141" y="22351"/>
                </a:lnTo>
                <a:lnTo>
                  <a:pt x="118224" y="14350"/>
                </a:lnTo>
                <a:lnTo>
                  <a:pt x="114630" y="8254"/>
                </a:lnTo>
                <a:lnTo>
                  <a:pt x="111023" y="2031"/>
                </a:lnTo>
                <a:lnTo>
                  <a:pt x="103085" y="0"/>
                </a:lnTo>
                <a:close/>
              </a:path>
              <a:path w="6906259" h="120650">
                <a:moveTo>
                  <a:pt x="6854652" y="60070"/>
                </a:moveTo>
                <a:lnTo>
                  <a:pt x="6796087" y="94233"/>
                </a:lnTo>
                <a:lnTo>
                  <a:pt x="6789864" y="97789"/>
                </a:lnTo>
                <a:lnTo>
                  <a:pt x="6787832" y="105790"/>
                </a:lnTo>
                <a:lnTo>
                  <a:pt x="6791388" y="111887"/>
                </a:lnTo>
                <a:lnTo>
                  <a:pt x="6794944" y="118109"/>
                </a:lnTo>
                <a:lnTo>
                  <a:pt x="6802945" y="120141"/>
                </a:lnTo>
                <a:lnTo>
                  <a:pt x="6883731" y="73025"/>
                </a:lnTo>
                <a:lnTo>
                  <a:pt x="6880288" y="73025"/>
                </a:lnTo>
                <a:lnTo>
                  <a:pt x="6880288" y="71246"/>
                </a:lnTo>
                <a:lnTo>
                  <a:pt x="6873811" y="71246"/>
                </a:lnTo>
                <a:lnTo>
                  <a:pt x="6854652" y="60070"/>
                </a:lnTo>
                <a:close/>
              </a:path>
              <a:path w="6906259" h="120650">
                <a:moveTo>
                  <a:pt x="73611" y="47116"/>
                </a:moveTo>
                <a:lnTo>
                  <a:pt x="25603" y="47116"/>
                </a:lnTo>
                <a:lnTo>
                  <a:pt x="25603" y="73025"/>
                </a:lnTo>
                <a:lnTo>
                  <a:pt x="73611" y="73025"/>
                </a:lnTo>
                <a:lnTo>
                  <a:pt x="70563" y="71246"/>
                </a:lnTo>
                <a:lnTo>
                  <a:pt x="32245" y="71246"/>
                </a:lnTo>
                <a:lnTo>
                  <a:pt x="32245" y="48894"/>
                </a:lnTo>
                <a:lnTo>
                  <a:pt x="70563" y="48894"/>
                </a:lnTo>
                <a:lnTo>
                  <a:pt x="73611" y="47116"/>
                </a:lnTo>
                <a:close/>
              </a:path>
              <a:path w="6906259" h="120650">
                <a:moveTo>
                  <a:pt x="6832445" y="47116"/>
                </a:moveTo>
                <a:lnTo>
                  <a:pt x="73611" y="47116"/>
                </a:lnTo>
                <a:lnTo>
                  <a:pt x="51404" y="60070"/>
                </a:lnTo>
                <a:lnTo>
                  <a:pt x="73611" y="73025"/>
                </a:lnTo>
                <a:lnTo>
                  <a:pt x="6832445" y="73025"/>
                </a:lnTo>
                <a:lnTo>
                  <a:pt x="6854652" y="60070"/>
                </a:lnTo>
                <a:lnTo>
                  <a:pt x="6832445" y="47116"/>
                </a:lnTo>
                <a:close/>
              </a:path>
              <a:path w="6906259" h="120650">
                <a:moveTo>
                  <a:pt x="6883731" y="47116"/>
                </a:moveTo>
                <a:lnTo>
                  <a:pt x="6880288" y="47116"/>
                </a:lnTo>
                <a:lnTo>
                  <a:pt x="6880288" y="73025"/>
                </a:lnTo>
                <a:lnTo>
                  <a:pt x="6883731" y="73025"/>
                </a:lnTo>
                <a:lnTo>
                  <a:pt x="6905942" y="60070"/>
                </a:lnTo>
                <a:lnTo>
                  <a:pt x="6883731" y="47116"/>
                </a:lnTo>
                <a:close/>
              </a:path>
              <a:path w="6906259" h="120650">
                <a:moveTo>
                  <a:pt x="32245" y="48894"/>
                </a:moveTo>
                <a:lnTo>
                  <a:pt x="32245" y="71246"/>
                </a:lnTo>
                <a:lnTo>
                  <a:pt x="51404" y="60070"/>
                </a:lnTo>
                <a:lnTo>
                  <a:pt x="32245" y="48894"/>
                </a:lnTo>
                <a:close/>
              </a:path>
              <a:path w="6906259" h="120650">
                <a:moveTo>
                  <a:pt x="51404" y="60070"/>
                </a:moveTo>
                <a:lnTo>
                  <a:pt x="32245" y="71246"/>
                </a:lnTo>
                <a:lnTo>
                  <a:pt x="70563" y="71246"/>
                </a:lnTo>
                <a:lnTo>
                  <a:pt x="51404" y="60070"/>
                </a:lnTo>
                <a:close/>
              </a:path>
              <a:path w="6906259" h="120650">
                <a:moveTo>
                  <a:pt x="6873811" y="48894"/>
                </a:moveTo>
                <a:lnTo>
                  <a:pt x="6854652" y="60070"/>
                </a:lnTo>
                <a:lnTo>
                  <a:pt x="6873811" y="71246"/>
                </a:lnTo>
                <a:lnTo>
                  <a:pt x="6873811" y="48894"/>
                </a:lnTo>
                <a:close/>
              </a:path>
              <a:path w="6906259" h="120650">
                <a:moveTo>
                  <a:pt x="6880288" y="48894"/>
                </a:moveTo>
                <a:lnTo>
                  <a:pt x="6873811" y="48894"/>
                </a:lnTo>
                <a:lnTo>
                  <a:pt x="6873811" y="71246"/>
                </a:lnTo>
                <a:lnTo>
                  <a:pt x="6880288" y="71246"/>
                </a:lnTo>
                <a:lnTo>
                  <a:pt x="6880288" y="48894"/>
                </a:lnTo>
                <a:close/>
              </a:path>
              <a:path w="6906259" h="120650">
                <a:moveTo>
                  <a:pt x="70563" y="48894"/>
                </a:moveTo>
                <a:lnTo>
                  <a:pt x="32245" y="48894"/>
                </a:lnTo>
                <a:lnTo>
                  <a:pt x="51404" y="60070"/>
                </a:lnTo>
                <a:lnTo>
                  <a:pt x="70563" y="48894"/>
                </a:lnTo>
                <a:close/>
              </a:path>
              <a:path w="6906259" h="120650">
                <a:moveTo>
                  <a:pt x="6802945" y="0"/>
                </a:moveTo>
                <a:lnTo>
                  <a:pt x="6794944" y="2031"/>
                </a:lnTo>
                <a:lnTo>
                  <a:pt x="6791388" y="8254"/>
                </a:lnTo>
                <a:lnTo>
                  <a:pt x="6787832" y="14350"/>
                </a:lnTo>
                <a:lnTo>
                  <a:pt x="6789864" y="22351"/>
                </a:lnTo>
                <a:lnTo>
                  <a:pt x="6796087" y="25907"/>
                </a:lnTo>
                <a:lnTo>
                  <a:pt x="6854652" y="60070"/>
                </a:lnTo>
                <a:lnTo>
                  <a:pt x="6873811" y="48894"/>
                </a:lnTo>
                <a:lnTo>
                  <a:pt x="6880288" y="48894"/>
                </a:lnTo>
                <a:lnTo>
                  <a:pt x="6880288" y="47116"/>
                </a:lnTo>
                <a:lnTo>
                  <a:pt x="6883731" y="47116"/>
                </a:lnTo>
                <a:lnTo>
                  <a:pt x="6802945" y="0"/>
                </a:lnTo>
                <a:close/>
              </a:path>
            </a:pathLst>
          </a:custGeom>
          <a:solidFill>
            <a:srgbClr val="129C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30595" y="986790"/>
            <a:ext cx="120650" cy="5127625"/>
          </a:xfrm>
          <a:custGeom>
            <a:avLst/>
            <a:gdLst/>
            <a:ahLst/>
            <a:cxnLst/>
            <a:rect l="l" t="t" r="r" b="b"/>
            <a:pathLst>
              <a:path w="120650" h="5127625">
                <a:moveTo>
                  <a:pt x="14350" y="5009134"/>
                </a:moveTo>
                <a:lnTo>
                  <a:pt x="2031" y="5016334"/>
                </a:lnTo>
                <a:lnTo>
                  <a:pt x="0" y="5024272"/>
                </a:lnTo>
                <a:lnTo>
                  <a:pt x="3555" y="5030444"/>
                </a:lnTo>
                <a:lnTo>
                  <a:pt x="60070" y="5127358"/>
                </a:lnTo>
                <a:lnTo>
                  <a:pt x="75008" y="5101742"/>
                </a:lnTo>
                <a:lnTo>
                  <a:pt x="47116" y="5101742"/>
                </a:lnTo>
                <a:lnTo>
                  <a:pt x="47116" y="5053753"/>
                </a:lnTo>
                <a:lnTo>
                  <a:pt x="25907" y="5017389"/>
                </a:lnTo>
                <a:lnTo>
                  <a:pt x="22351" y="5011216"/>
                </a:lnTo>
                <a:lnTo>
                  <a:pt x="14350" y="5009134"/>
                </a:lnTo>
                <a:close/>
              </a:path>
              <a:path w="120650" h="5127625">
                <a:moveTo>
                  <a:pt x="47116" y="5053753"/>
                </a:moveTo>
                <a:lnTo>
                  <a:pt x="47116" y="5101742"/>
                </a:lnTo>
                <a:lnTo>
                  <a:pt x="73025" y="5101742"/>
                </a:lnTo>
                <a:lnTo>
                  <a:pt x="73025" y="5095125"/>
                </a:lnTo>
                <a:lnTo>
                  <a:pt x="48894" y="5095125"/>
                </a:lnTo>
                <a:lnTo>
                  <a:pt x="60070" y="5075963"/>
                </a:lnTo>
                <a:lnTo>
                  <a:pt x="47116" y="5053753"/>
                </a:lnTo>
                <a:close/>
              </a:path>
              <a:path w="120650" h="5127625">
                <a:moveTo>
                  <a:pt x="105790" y="5009134"/>
                </a:moveTo>
                <a:lnTo>
                  <a:pt x="97789" y="5011216"/>
                </a:lnTo>
                <a:lnTo>
                  <a:pt x="94233" y="5017389"/>
                </a:lnTo>
                <a:lnTo>
                  <a:pt x="73025" y="5053753"/>
                </a:lnTo>
                <a:lnTo>
                  <a:pt x="73025" y="5101742"/>
                </a:lnTo>
                <a:lnTo>
                  <a:pt x="75008" y="5101742"/>
                </a:lnTo>
                <a:lnTo>
                  <a:pt x="116585" y="5030444"/>
                </a:lnTo>
                <a:lnTo>
                  <a:pt x="120141" y="5024272"/>
                </a:lnTo>
                <a:lnTo>
                  <a:pt x="118109" y="5016334"/>
                </a:lnTo>
                <a:lnTo>
                  <a:pt x="105790" y="5009134"/>
                </a:lnTo>
                <a:close/>
              </a:path>
              <a:path w="120650" h="5127625">
                <a:moveTo>
                  <a:pt x="60070" y="5075963"/>
                </a:moveTo>
                <a:lnTo>
                  <a:pt x="48894" y="5095125"/>
                </a:lnTo>
                <a:lnTo>
                  <a:pt x="71246" y="5095125"/>
                </a:lnTo>
                <a:lnTo>
                  <a:pt x="60070" y="5075963"/>
                </a:lnTo>
                <a:close/>
              </a:path>
              <a:path w="120650" h="5127625">
                <a:moveTo>
                  <a:pt x="73025" y="5053753"/>
                </a:moveTo>
                <a:lnTo>
                  <a:pt x="60070" y="5075963"/>
                </a:lnTo>
                <a:lnTo>
                  <a:pt x="71246" y="5095125"/>
                </a:lnTo>
                <a:lnTo>
                  <a:pt x="73025" y="5095125"/>
                </a:lnTo>
                <a:lnTo>
                  <a:pt x="73025" y="5053753"/>
                </a:lnTo>
                <a:close/>
              </a:path>
              <a:path w="120650" h="5127625">
                <a:moveTo>
                  <a:pt x="60070" y="51289"/>
                </a:moveTo>
                <a:lnTo>
                  <a:pt x="47116" y="73496"/>
                </a:lnTo>
                <a:lnTo>
                  <a:pt x="47116" y="5053753"/>
                </a:lnTo>
                <a:lnTo>
                  <a:pt x="60070" y="5075963"/>
                </a:lnTo>
                <a:lnTo>
                  <a:pt x="73024" y="5053753"/>
                </a:lnTo>
                <a:lnTo>
                  <a:pt x="73025" y="73496"/>
                </a:lnTo>
                <a:lnTo>
                  <a:pt x="60070" y="51289"/>
                </a:lnTo>
                <a:close/>
              </a:path>
              <a:path w="120650" h="5127625">
                <a:moveTo>
                  <a:pt x="60070" y="0"/>
                </a:moveTo>
                <a:lnTo>
                  <a:pt x="0" y="102997"/>
                </a:lnTo>
                <a:lnTo>
                  <a:pt x="2031" y="110998"/>
                </a:lnTo>
                <a:lnTo>
                  <a:pt x="8254" y="114554"/>
                </a:lnTo>
                <a:lnTo>
                  <a:pt x="14350" y="118110"/>
                </a:lnTo>
                <a:lnTo>
                  <a:pt x="22351" y="116077"/>
                </a:lnTo>
                <a:lnTo>
                  <a:pt x="25907" y="109855"/>
                </a:lnTo>
                <a:lnTo>
                  <a:pt x="47116" y="73496"/>
                </a:lnTo>
                <a:lnTo>
                  <a:pt x="47116" y="25654"/>
                </a:lnTo>
                <a:lnTo>
                  <a:pt x="75033" y="25654"/>
                </a:lnTo>
                <a:lnTo>
                  <a:pt x="60070" y="0"/>
                </a:lnTo>
                <a:close/>
              </a:path>
              <a:path w="120650" h="5127625">
                <a:moveTo>
                  <a:pt x="75033" y="25654"/>
                </a:moveTo>
                <a:lnTo>
                  <a:pt x="73025" y="25654"/>
                </a:lnTo>
                <a:lnTo>
                  <a:pt x="73025" y="73496"/>
                </a:lnTo>
                <a:lnTo>
                  <a:pt x="94233" y="109855"/>
                </a:lnTo>
                <a:lnTo>
                  <a:pt x="97789" y="116077"/>
                </a:lnTo>
                <a:lnTo>
                  <a:pt x="105790" y="118110"/>
                </a:lnTo>
                <a:lnTo>
                  <a:pt x="111887" y="114554"/>
                </a:lnTo>
                <a:lnTo>
                  <a:pt x="118109" y="110998"/>
                </a:lnTo>
                <a:lnTo>
                  <a:pt x="120141" y="102997"/>
                </a:lnTo>
                <a:lnTo>
                  <a:pt x="75033" y="25654"/>
                </a:lnTo>
                <a:close/>
              </a:path>
              <a:path w="120650" h="5127625">
                <a:moveTo>
                  <a:pt x="73025" y="25654"/>
                </a:moveTo>
                <a:lnTo>
                  <a:pt x="47116" y="25654"/>
                </a:lnTo>
                <a:lnTo>
                  <a:pt x="47116" y="73496"/>
                </a:lnTo>
                <a:lnTo>
                  <a:pt x="60070" y="51289"/>
                </a:lnTo>
                <a:lnTo>
                  <a:pt x="48894" y="32131"/>
                </a:lnTo>
                <a:lnTo>
                  <a:pt x="73025" y="32131"/>
                </a:lnTo>
                <a:lnTo>
                  <a:pt x="73025" y="25654"/>
                </a:lnTo>
                <a:close/>
              </a:path>
              <a:path w="120650" h="5127625">
                <a:moveTo>
                  <a:pt x="73025" y="32131"/>
                </a:moveTo>
                <a:lnTo>
                  <a:pt x="71246" y="32131"/>
                </a:lnTo>
                <a:lnTo>
                  <a:pt x="60070" y="51289"/>
                </a:lnTo>
                <a:lnTo>
                  <a:pt x="73025" y="73496"/>
                </a:lnTo>
                <a:lnTo>
                  <a:pt x="73025" y="32131"/>
                </a:lnTo>
                <a:close/>
              </a:path>
              <a:path w="120650" h="5127625">
                <a:moveTo>
                  <a:pt x="71246" y="32131"/>
                </a:moveTo>
                <a:lnTo>
                  <a:pt x="48894" y="32131"/>
                </a:lnTo>
                <a:lnTo>
                  <a:pt x="60070" y="51289"/>
                </a:lnTo>
                <a:lnTo>
                  <a:pt x="71246" y="32131"/>
                </a:lnTo>
                <a:close/>
              </a:path>
            </a:pathLst>
          </a:custGeom>
          <a:solidFill>
            <a:srgbClr val="129C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31107" y="1731264"/>
            <a:ext cx="5097780" cy="3435350"/>
          </a:xfrm>
          <a:custGeom>
            <a:avLst/>
            <a:gdLst/>
            <a:ahLst/>
            <a:cxnLst/>
            <a:rect l="l" t="t" r="r" b="b"/>
            <a:pathLst>
              <a:path w="5097780" h="3435350">
                <a:moveTo>
                  <a:pt x="0" y="3435096"/>
                </a:moveTo>
                <a:lnTo>
                  <a:pt x="5097780" y="3435096"/>
                </a:lnTo>
                <a:lnTo>
                  <a:pt x="5097780" y="0"/>
                </a:lnTo>
                <a:lnTo>
                  <a:pt x="0" y="0"/>
                </a:lnTo>
                <a:lnTo>
                  <a:pt x="0" y="34350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544059" y="573150"/>
            <a:ext cx="110553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600" spc="-215" dirty="0">
                <a:solidFill>
                  <a:srgbClr val="129CEB"/>
                </a:solidFill>
                <a:latin typeface="Arial"/>
                <a:cs typeface="Arial"/>
              </a:rPr>
              <a:t>AF</a:t>
            </a:r>
            <a:r>
              <a:rPr sz="1600" spc="-220" dirty="0">
                <a:solidFill>
                  <a:srgbClr val="129CEB"/>
                </a:solidFill>
                <a:latin typeface="Arial"/>
                <a:cs typeface="Arial"/>
              </a:rPr>
              <a:t>F</a:t>
            </a:r>
            <a:r>
              <a:rPr sz="1600" spc="-225" dirty="0">
                <a:solidFill>
                  <a:srgbClr val="129CEB"/>
                </a:solidFill>
                <a:latin typeface="Arial"/>
                <a:cs typeface="Arial"/>
              </a:rPr>
              <a:t>OR</a:t>
            </a:r>
            <a:r>
              <a:rPr sz="1600" spc="-240" dirty="0">
                <a:solidFill>
                  <a:srgbClr val="129CEB"/>
                </a:solidFill>
                <a:latin typeface="Arial"/>
                <a:cs typeface="Arial"/>
              </a:rPr>
              <a:t>D</a:t>
            </a:r>
            <a:r>
              <a:rPr sz="1600" spc="-215" dirty="0">
                <a:solidFill>
                  <a:srgbClr val="129CEB"/>
                </a:solidFill>
                <a:latin typeface="Arial"/>
                <a:cs typeface="Arial"/>
              </a:rPr>
              <a:t>ABLE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30417" y="6171082"/>
            <a:ext cx="92329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600" spc="-229" dirty="0">
                <a:solidFill>
                  <a:srgbClr val="129CEB"/>
                </a:solidFill>
                <a:latin typeface="Arial"/>
                <a:cs typeface="Arial"/>
              </a:rPr>
              <a:t>EXPENSIVE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18017" y="3048761"/>
            <a:ext cx="189611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IN" sz="1600" spc="-170" dirty="0">
                <a:solidFill>
                  <a:srgbClr val="129CEB"/>
                </a:solidFill>
                <a:latin typeface="Arial"/>
                <a:cs typeface="Arial"/>
              </a:rPr>
              <a:t>CUSTOMIZED 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99057" y="3048761"/>
            <a:ext cx="195135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IN" sz="1600" spc="-200" dirty="0">
                <a:solidFill>
                  <a:srgbClr val="129CEB"/>
                </a:solidFill>
                <a:latin typeface="Arial"/>
                <a:cs typeface="Arial"/>
              </a:rPr>
              <a:t>STANDARD  PRODUCT</a:t>
            </a:r>
            <a:endParaRPr sz="1600" dirty="0">
              <a:latin typeface="Arial"/>
              <a:cs typeface="Arial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183D151-E71E-4E78-A742-FF7B94681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333" y="1908634"/>
            <a:ext cx="1438781" cy="79254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0B69CDB-6EAD-4EFB-B551-F6D38CE15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891" y="4356878"/>
            <a:ext cx="1292464" cy="12863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991F46B-0546-4858-AEB0-FD2F15AC5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5244" y="4722267"/>
            <a:ext cx="1798476" cy="118882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1B484B5-9E5F-4EA4-92E5-3A5CD19AD581}"/>
              </a:ext>
            </a:extLst>
          </p:cNvPr>
          <p:cNvSpPr/>
          <p:nvPr/>
        </p:nvSpPr>
        <p:spPr>
          <a:xfrm>
            <a:off x="8165244" y="1439985"/>
            <a:ext cx="1636786" cy="10906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Our product</a:t>
            </a:r>
          </a:p>
        </p:txBody>
      </p:sp>
    </p:spTree>
    <p:extLst>
      <p:ext uri="{BB962C8B-B14F-4D97-AF65-F5344CB8AC3E}">
        <p14:creationId xmlns:p14="http://schemas.microsoft.com/office/powerpoint/2010/main" val="920791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35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6FC7C3-EE6F-43F8-9B02-C1652B163B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77" r="4575" b="14986"/>
          <a:stretch/>
        </p:blipFill>
        <p:spPr>
          <a:xfrm>
            <a:off x="643467" y="664139"/>
            <a:ext cx="10905066" cy="552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131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A7C47-88E5-4371-A90F-2EDFDD48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the Team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B9E21C-24CC-4D74-88C4-127A07ADDB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3 People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B855109-2D86-4202-B9CE-3E60F8439916}"/>
              </a:ext>
            </a:extLst>
          </p:cNvPr>
          <p:cNvGrpSpPr/>
          <p:nvPr/>
        </p:nvGrpSpPr>
        <p:grpSpPr>
          <a:xfrm>
            <a:off x="605102" y="1552932"/>
            <a:ext cx="2466407" cy="4968552"/>
            <a:chOff x="605102" y="1700808"/>
            <a:chExt cx="2466407" cy="4968552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F690F4E-3D7E-4F5E-9B02-B891D5D646E7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Jane Doe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12D4734-0353-4FE4-96B3-AD192F545BEF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4968552"/>
              <a:chOff x="623732" y="1700808"/>
              <a:chExt cx="2447777" cy="48777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C0B07BAC-93A8-45B6-BE07-BE882C3D3DF9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48777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BEC2427-8F00-4485-94C0-D9B26344DC89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C835937-FF0B-4413-924A-E3794F0F7C86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34000096-66AA-40A4-9D26-CD35CDCDBCD8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cap="all" dirty="0">
                  <a:solidFill>
                    <a:schemeClr val="tx2"/>
                  </a:solidFill>
                </a:rPr>
                <a:t>SASHWATA BANERJEE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17DEEC3-B8EF-4960-8CC5-021FC0DF3324}"/>
                </a:ext>
              </a:extLst>
            </p:cNvPr>
            <p:cNvSpPr/>
            <p:nvPr/>
          </p:nvSpPr>
          <p:spPr>
            <a:xfrm>
              <a:off x="623732" y="4348857"/>
              <a:ext cx="2447777" cy="2688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cap="all" dirty="0">
                  <a:solidFill>
                    <a:schemeClr val="tx2"/>
                  </a:solidFill>
                </a:rPr>
                <a:t>Machine learning/</a:t>
              </a:r>
              <a:r>
                <a:rPr lang="en-US" sz="1400" i="1" cap="all" dirty="0" err="1">
                  <a:solidFill>
                    <a:schemeClr val="tx2"/>
                  </a:solidFill>
                </a:rPr>
                <a:t>c.v</a:t>
              </a:r>
              <a:endParaRPr lang="en-US" sz="1400" i="1" cap="all" dirty="0">
                <a:solidFill>
                  <a:schemeClr val="tx2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6CD48165-F9FF-48A9-B5AD-E5D5A4E8EF7C}"/>
                </a:ext>
              </a:extLst>
            </p:cNvPr>
            <p:cNvSpPr/>
            <p:nvPr/>
          </p:nvSpPr>
          <p:spPr>
            <a:xfrm>
              <a:off x="623732" y="4863842"/>
              <a:ext cx="2447777" cy="12464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algn="just">
                <a:spcAft>
                  <a:spcPts val="1200"/>
                </a:spcAft>
                <a:buFontTx/>
                <a:buChar char="-"/>
              </a:pPr>
              <a:r>
                <a:rPr lang="en-US" sz="1100" dirty="0">
                  <a:solidFill>
                    <a:srgbClr val="7B8898"/>
                  </a:solidFill>
                </a:rPr>
                <a:t>Technical lead at BIET organization</a:t>
              </a:r>
            </a:p>
            <a:p>
              <a:pPr marL="171450" indent="-171450" algn="just">
                <a:spcAft>
                  <a:spcPts val="1200"/>
                </a:spcAft>
                <a:buFontTx/>
                <a:buChar char="-"/>
              </a:pPr>
              <a:r>
                <a:rPr lang="en-US" sz="1100" dirty="0">
                  <a:solidFill>
                    <a:srgbClr val="7B8898"/>
                  </a:solidFill>
                </a:rPr>
                <a:t>Electronics head at Anemoi technology</a:t>
              </a:r>
            </a:p>
            <a:p>
              <a:pPr marL="171450" indent="-171450" algn="just">
                <a:spcAft>
                  <a:spcPts val="1200"/>
                </a:spcAft>
                <a:buFontTx/>
                <a:buChar char="-"/>
              </a:pPr>
              <a:r>
                <a:rPr lang="en-US" sz="1100" dirty="0">
                  <a:solidFill>
                    <a:srgbClr val="7B8898"/>
                  </a:solidFill>
                </a:rPr>
                <a:t>Computer vision and deep learning engineer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F1AACF8-6EDD-4624-BA75-2A4750AEFBA6}"/>
                </a:ext>
              </a:extLst>
            </p:cNvPr>
            <p:cNvSpPr txBox="1"/>
            <p:nvPr/>
          </p:nvSpPr>
          <p:spPr>
            <a:xfrm>
              <a:off x="994309" y="5976372"/>
              <a:ext cx="17066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u="sng" dirty="0">
                  <a:solidFill>
                    <a:schemeClr val="accent2"/>
                  </a:solidFill>
                </a:rPr>
                <a:t>sashwata21@gmail.com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09FE6592-85EC-4658-877F-89BF301E00A0}"/>
                </a:ext>
              </a:extLst>
            </p:cNvPr>
            <p:cNvSpPr txBox="1"/>
            <p:nvPr/>
          </p:nvSpPr>
          <p:spPr>
            <a:xfrm>
              <a:off x="1362547" y="6205382"/>
              <a:ext cx="9701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2"/>
                  </a:solidFill>
                </a:rPr>
                <a:t>9092223196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959A869-5E0A-4E14-BA34-C0F0E8FEBBF0}"/>
                </a:ext>
              </a:extLst>
            </p:cNvPr>
            <p:cNvCxnSpPr>
              <a:cxnSpLocks/>
            </p:cNvCxnSpPr>
            <p:nvPr/>
          </p:nvCxnSpPr>
          <p:spPr>
            <a:xfrm>
              <a:off x="605102" y="6048094"/>
              <a:ext cx="2447777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FEB87E8E-BCC2-4F58-96DB-712CDA809F68}"/>
              </a:ext>
            </a:extLst>
          </p:cNvPr>
          <p:cNvGrpSpPr/>
          <p:nvPr/>
        </p:nvGrpSpPr>
        <p:grpSpPr>
          <a:xfrm>
            <a:off x="4872111" y="1483332"/>
            <a:ext cx="2447777" cy="4968552"/>
            <a:chOff x="623732" y="1700808"/>
            <a:chExt cx="2447777" cy="4968552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B172C5D-76AE-42A9-ABD2-4DCB4F89713A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Jane Doe</a:t>
              </a: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4F5FCE93-828B-4B1E-B820-2377049A89FC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4968552"/>
              <a:chOff x="623732" y="1700808"/>
              <a:chExt cx="2447777" cy="48777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9BC2D6E2-96BE-4135-8F63-BF903BCE584E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48777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F4F4BFA7-C569-4D46-BE63-FCFD1F19C2FC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4CDA6A8-397F-4258-A209-25B86A2F94A8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8D84C72-3012-45FF-86BF-308B6D8CBFA6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cap="all" dirty="0">
                  <a:solidFill>
                    <a:schemeClr val="tx2"/>
                  </a:solidFill>
                </a:rPr>
                <a:t>ARJUN SENGUPTA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7281B9D-A0CA-470D-84DF-4572C84B8580}"/>
                </a:ext>
              </a:extLst>
            </p:cNvPr>
            <p:cNvSpPr/>
            <p:nvPr/>
          </p:nvSpPr>
          <p:spPr>
            <a:xfrm>
              <a:off x="623732" y="4348857"/>
              <a:ext cx="2447777" cy="2688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cap="all" dirty="0">
                  <a:solidFill>
                    <a:schemeClr val="tx2"/>
                  </a:solidFill>
                </a:rPr>
                <a:t>EMBEDDED DEVELOPER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22884369-1BD4-478B-8564-ECCC1F73779D}"/>
                </a:ext>
              </a:extLst>
            </p:cNvPr>
            <p:cNvSpPr/>
            <p:nvPr/>
          </p:nvSpPr>
          <p:spPr>
            <a:xfrm>
              <a:off x="623732" y="4637053"/>
              <a:ext cx="2447777" cy="14157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algn="just">
                <a:spcAft>
                  <a:spcPts val="1200"/>
                </a:spcAft>
                <a:buFontTx/>
                <a:buChar char="-"/>
              </a:pPr>
              <a:r>
                <a:rPr lang="en-US" sz="1100" dirty="0">
                  <a:solidFill>
                    <a:srgbClr val="7B8898"/>
                  </a:solidFill>
                </a:rPr>
                <a:t>Embedded developer and technical researcher at Tinnitus-Aid </a:t>
              </a:r>
            </a:p>
            <a:p>
              <a:pPr marL="171450" indent="-171450" algn="just">
                <a:spcAft>
                  <a:spcPts val="1200"/>
                </a:spcAft>
                <a:buFontTx/>
                <a:buChar char="-"/>
              </a:pPr>
              <a:r>
                <a:rPr lang="en-US" sz="1100" dirty="0">
                  <a:solidFill>
                    <a:srgbClr val="7B8898"/>
                  </a:solidFill>
                </a:rPr>
                <a:t>President of the Electronics Club, VIT-Vellore</a:t>
              </a:r>
            </a:p>
            <a:p>
              <a:pPr marL="171450" indent="-171450" algn="just">
                <a:spcAft>
                  <a:spcPts val="1200"/>
                </a:spcAft>
                <a:buFontTx/>
                <a:buChar char="-"/>
              </a:pPr>
              <a:r>
                <a:rPr lang="en-US" sz="1100" dirty="0">
                  <a:solidFill>
                    <a:srgbClr val="7B8898"/>
                  </a:solidFill>
                </a:rPr>
                <a:t>Passionate in robotics, computer vision and embedded systems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0FA72D5-E414-4AE3-9569-D4FC54E5824F}"/>
                </a:ext>
              </a:extLst>
            </p:cNvPr>
            <p:cNvSpPr txBox="1"/>
            <p:nvPr/>
          </p:nvSpPr>
          <p:spPr>
            <a:xfrm>
              <a:off x="835493" y="5976372"/>
              <a:ext cx="20242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u="sng" dirty="0">
                  <a:solidFill>
                    <a:schemeClr val="accent1"/>
                  </a:solidFill>
                </a:rPr>
                <a:t>arjunsengupta98@gmail.com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158B071F-CF63-4773-BD01-65E18C6AAB2B}"/>
                </a:ext>
              </a:extLst>
            </p:cNvPr>
            <p:cNvSpPr txBox="1"/>
            <p:nvPr/>
          </p:nvSpPr>
          <p:spPr>
            <a:xfrm>
              <a:off x="1362552" y="6205382"/>
              <a:ext cx="9701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1"/>
                  </a:solidFill>
                </a:rPr>
                <a:t>9870300622</a:t>
              </a:r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A8163FC-55FB-4F16-82F3-5975946F7177}"/>
                </a:ext>
              </a:extLst>
            </p:cNvPr>
            <p:cNvCxnSpPr>
              <a:cxnSpLocks/>
            </p:cNvCxnSpPr>
            <p:nvPr/>
          </p:nvCxnSpPr>
          <p:spPr>
            <a:xfrm>
              <a:off x="623732" y="6018403"/>
              <a:ext cx="2447777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DC0DE2C-009F-4A74-A8C5-0991A13F5674}"/>
              </a:ext>
            </a:extLst>
          </p:cNvPr>
          <p:cNvGrpSpPr/>
          <p:nvPr/>
        </p:nvGrpSpPr>
        <p:grpSpPr>
          <a:xfrm>
            <a:off x="8770327" y="1550390"/>
            <a:ext cx="2461252" cy="4968552"/>
            <a:chOff x="610257" y="1700808"/>
            <a:chExt cx="2461252" cy="4968552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52C39B97-B560-4BE5-B0D2-183E10628583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Jane Doe</a:t>
              </a:r>
            </a:p>
          </p:txBody>
        </p: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9AFFEB4B-02EB-45BB-9CE8-7954348FC95F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4968552"/>
              <a:chOff x="623732" y="1700808"/>
              <a:chExt cx="2447777" cy="48777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3A9BF196-1861-4622-90E1-D7ABA55E37EE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48777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29257E26-875C-4FEF-AE74-EF0BE0B01142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757AA729-CF0F-42E1-8F15-2394EE18B7B9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C359CD9B-F410-425A-8A94-18AD457B1CC9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cap="all" dirty="0">
                  <a:solidFill>
                    <a:schemeClr val="tx2"/>
                  </a:solidFill>
                </a:rPr>
                <a:t>Arjun Pardasani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8310CF62-57D1-4FB2-A1CD-7AE7FE1AAD7C}"/>
                </a:ext>
              </a:extLst>
            </p:cNvPr>
            <p:cNvSpPr/>
            <p:nvPr/>
          </p:nvSpPr>
          <p:spPr>
            <a:xfrm>
              <a:off x="623732" y="4348857"/>
              <a:ext cx="2447777" cy="2688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cap="all" dirty="0">
                  <a:solidFill>
                    <a:schemeClr val="tx2"/>
                  </a:solidFill>
                </a:rPr>
                <a:t>Biomedical 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00484234-89B8-42D8-8180-EEA68CDCB782}"/>
                </a:ext>
              </a:extLst>
            </p:cNvPr>
            <p:cNvSpPr/>
            <p:nvPr/>
          </p:nvSpPr>
          <p:spPr>
            <a:xfrm>
              <a:off x="610257" y="4767444"/>
              <a:ext cx="2447777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1200"/>
                </a:spcAft>
              </a:pPr>
              <a:r>
                <a:rPr lang="en-US" sz="1100" dirty="0">
                  <a:solidFill>
                    <a:srgbClr val="7B8898"/>
                  </a:solidFill>
                </a:rPr>
                <a:t>-Biomedical engineer interested primarily in image processing and rehabilitation engineering </a:t>
              </a:r>
            </a:p>
            <a:p>
              <a:pPr algn="just">
                <a:spcAft>
                  <a:spcPts val="1200"/>
                </a:spcAft>
              </a:pPr>
              <a:r>
                <a:rPr lang="en-US" sz="1100" dirty="0">
                  <a:solidFill>
                    <a:srgbClr val="7B8898"/>
                  </a:solidFill>
                </a:rPr>
                <a:t>-Research intern at IIT Guwahati 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A79D3A9D-13E5-49E2-9024-548E5FD1BBEE}"/>
                </a:ext>
              </a:extLst>
            </p:cNvPr>
            <p:cNvSpPr txBox="1"/>
            <p:nvPr/>
          </p:nvSpPr>
          <p:spPr>
            <a:xfrm>
              <a:off x="896178" y="5976372"/>
              <a:ext cx="19028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u="sng" dirty="0">
                  <a:solidFill>
                    <a:schemeClr val="accent6"/>
                  </a:solidFill>
                </a:rPr>
                <a:t>arjunpardasani@gmail.com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41C66D5-8683-43D9-8E96-7DC65E23E0A0}"/>
                </a:ext>
              </a:extLst>
            </p:cNvPr>
            <p:cNvSpPr txBox="1"/>
            <p:nvPr/>
          </p:nvSpPr>
          <p:spPr>
            <a:xfrm>
              <a:off x="1362547" y="6205382"/>
              <a:ext cx="9701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6"/>
                  </a:solidFill>
                </a:rPr>
                <a:t>7016027572</a:t>
              </a:r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E8D2610C-0757-431A-A8A5-164DE48DE215}"/>
                </a:ext>
              </a:extLst>
            </p:cNvPr>
            <p:cNvCxnSpPr>
              <a:cxnSpLocks/>
            </p:cNvCxnSpPr>
            <p:nvPr/>
          </p:nvCxnSpPr>
          <p:spPr>
            <a:xfrm>
              <a:off x="623732" y="5853121"/>
              <a:ext cx="2447777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 descr="A person wearing a suit and tie standing in front of a window&#10;&#10;Description automatically generated">
            <a:extLst>
              <a:ext uri="{FF2B5EF4-FFF2-40B4-BE49-F238E27FC236}">
                <a16:creationId xmlns:a16="http://schemas.microsoft.com/office/drawing/2014/main" id="{7F9814A9-3786-4CA4-A8B3-DAA5093937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5" r="10743" b="9860"/>
          <a:stretch/>
        </p:blipFill>
        <p:spPr>
          <a:xfrm>
            <a:off x="4885585" y="1483332"/>
            <a:ext cx="2447777" cy="2208244"/>
          </a:xfrm>
          <a:prstGeom prst="rect">
            <a:avLst/>
          </a:prstGeom>
        </p:spPr>
      </p:pic>
      <p:pic>
        <p:nvPicPr>
          <p:cNvPr id="7" name="Picture 6" descr="A person standing in front of a snow covered mountain&#10;&#10;Description automatically generated">
            <a:extLst>
              <a:ext uri="{FF2B5EF4-FFF2-40B4-BE49-F238E27FC236}">
                <a16:creationId xmlns:a16="http://schemas.microsoft.com/office/drawing/2014/main" id="{31450F00-9F6C-431C-989C-52F2B3D672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32" y="1571153"/>
            <a:ext cx="2433442" cy="2151268"/>
          </a:xfrm>
          <a:prstGeom prst="rect">
            <a:avLst/>
          </a:prstGeom>
        </p:spPr>
      </p:pic>
      <p:pic>
        <p:nvPicPr>
          <p:cNvPr id="9" name="Picture 8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99068B7A-B629-4385-8337-BBC7E0F6F2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699" y="1579090"/>
            <a:ext cx="2447777" cy="206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66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C93CA8-7F30-4C91-93A8-AF359BC27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0155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2D2FF0-9660-4C8F-B52D-2FAA2E385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119" y="2025716"/>
            <a:ext cx="920576" cy="9205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E7BFC8-60D4-4D7F-9E0C-1A27CEC6755A}"/>
              </a:ext>
            </a:extLst>
          </p:cNvPr>
          <p:cNvSpPr/>
          <p:nvPr/>
        </p:nvSpPr>
        <p:spPr>
          <a:xfrm>
            <a:off x="6933417" y="1925232"/>
            <a:ext cx="49679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About 25% of the world's population lives with some form of disability, of whom 2-4% experience significant difficulties in functioning including visually and auditory impairment ,learning disabilities, vocal impairment 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7" name="Graphic 6" descr="Bar chart">
            <a:extLst>
              <a:ext uri="{FF2B5EF4-FFF2-40B4-BE49-F238E27FC236}">
                <a16:creationId xmlns:a16="http://schemas.microsoft.com/office/drawing/2014/main" id="{27699EEF-69CC-4545-B41A-D52689905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4077" y="3911708"/>
            <a:ext cx="914400" cy="914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0E15D45-F965-4474-A4CB-87231CD0CC44}"/>
              </a:ext>
            </a:extLst>
          </p:cNvPr>
          <p:cNvSpPr/>
          <p:nvPr/>
        </p:nvSpPr>
        <p:spPr>
          <a:xfrm>
            <a:off x="6867429" y="3901865"/>
            <a:ext cx="49679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Up to </a:t>
            </a:r>
            <a:r>
              <a:rPr lang="en-US" b="1" dirty="0"/>
              <a:t>10 percent </a:t>
            </a:r>
            <a:r>
              <a:rPr lang="en-US" dirty="0"/>
              <a:t>of the population are affected by specific learning disabilities, such as dyslexia, dyscalculia and autism. Nearly 285 million people worldwide are visually impaired and 70 million people are mute </a:t>
            </a:r>
          </a:p>
        </p:txBody>
      </p:sp>
      <p:pic>
        <p:nvPicPr>
          <p:cNvPr id="11" name="Graphic 10" descr="No sign">
            <a:extLst>
              <a:ext uri="{FF2B5EF4-FFF2-40B4-BE49-F238E27FC236}">
                <a16:creationId xmlns:a16="http://schemas.microsoft.com/office/drawing/2014/main" id="{3E77B717-315C-4AC0-A149-DDEBA45FAF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80382" y="5556650"/>
            <a:ext cx="914400" cy="914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3348669-C504-4DFB-82B9-882EE5A551F1}"/>
              </a:ext>
            </a:extLst>
          </p:cNvPr>
          <p:cNvSpPr/>
          <p:nvPr/>
        </p:nvSpPr>
        <p:spPr>
          <a:xfrm>
            <a:off x="6698477" y="5824719"/>
            <a:ext cx="56169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There  is little affordable assistance devices for differently  abled people to make there life more independent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E0E93E-FD29-4B1B-8AE4-3649C0B522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429" y="177228"/>
            <a:ext cx="3865293" cy="167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388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576F75-9F9D-46BE-B0FC-CAA919F72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399" y="0"/>
            <a:ext cx="12139962" cy="663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155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62CC21-A1A0-4BDD-82B6-41CF80CBA86F}"/>
              </a:ext>
            </a:extLst>
          </p:cNvPr>
          <p:cNvSpPr/>
          <p:nvPr/>
        </p:nvSpPr>
        <p:spPr>
          <a:xfrm>
            <a:off x="3118058" y="-37342"/>
            <a:ext cx="58692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Technology involved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2525FE-6B0A-42F0-A69C-BC5C38FD46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54" t="20344" r="9381" b="13127"/>
          <a:stretch/>
        </p:blipFill>
        <p:spPr>
          <a:xfrm>
            <a:off x="68620" y="1077649"/>
            <a:ext cx="4463893" cy="46290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15B4D5-B290-46CD-B863-5D7E6B38C1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112"/>
          <a:stretch/>
        </p:blipFill>
        <p:spPr>
          <a:xfrm>
            <a:off x="8675236" y="921242"/>
            <a:ext cx="3041347" cy="38181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4CA5F6-BAA7-4D10-B291-9F5C88B99191}"/>
              </a:ext>
            </a:extLst>
          </p:cNvPr>
          <p:cNvSpPr/>
          <p:nvPr/>
        </p:nvSpPr>
        <p:spPr>
          <a:xfrm>
            <a:off x="9488828" y="4990889"/>
            <a:ext cx="2227755" cy="7647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Object detection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019F66-2016-4AFD-8242-9032A41C86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17" t="8387" r="1604" b="11609"/>
          <a:stretch/>
        </p:blipFill>
        <p:spPr>
          <a:xfrm>
            <a:off x="4764177" y="3924253"/>
            <a:ext cx="4086192" cy="19824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5362FE-B3B7-4118-96F8-EB9078945C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7926" r="-4453"/>
          <a:stretch/>
        </p:blipFill>
        <p:spPr>
          <a:xfrm>
            <a:off x="4687935" y="1049368"/>
            <a:ext cx="4264634" cy="19824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519D7E-DA2D-401F-BE21-D72D9BB6ECFB}"/>
              </a:ext>
            </a:extLst>
          </p:cNvPr>
          <p:cNvSpPr/>
          <p:nvPr/>
        </p:nvSpPr>
        <p:spPr>
          <a:xfrm>
            <a:off x="5675669" y="3061408"/>
            <a:ext cx="2227755" cy="7647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AMERICAN SIGN LANGUAGE TO</a:t>
            </a:r>
          </a:p>
          <a:p>
            <a:pPr algn="ctr"/>
            <a:r>
              <a:rPr lang="en-IN" dirty="0"/>
              <a:t>SPEECH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BD2156-5CAD-441A-B819-DDAAFE5CE890}"/>
              </a:ext>
            </a:extLst>
          </p:cNvPr>
          <p:cNvSpPr/>
          <p:nvPr/>
        </p:nvSpPr>
        <p:spPr>
          <a:xfrm>
            <a:off x="5706374" y="6004761"/>
            <a:ext cx="2227755" cy="7647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PATH DETECTION</a:t>
            </a:r>
          </a:p>
        </p:txBody>
      </p:sp>
    </p:spTree>
    <p:extLst>
      <p:ext uri="{BB962C8B-B14F-4D97-AF65-F5344CB8AC3E}">
        <p14:creationId xmlns:p14="http://schemas.microsoft.com/office/powerpoint/2010/main" val="2543838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19EC86-8F05-4B4F-AFC0-F1C4EB3D9A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71" t="24055" r="60335" b="18763"/>
          <a:stretch/>
        </p:blipFill>
        <p:spPr>
          <a:xfrm>
            <a:off x="0" y="-1"/>
            <a:ext cx="4408602" cy="45342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8EBC27-0CA6-49DC-B200-D44E8342FC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58" t="30103" r="51443" b="8797"/>
          <a:stretch/>
        </p:blipFill>
        <p:spPr>
          <a:xfrm>
            <a:off x="9758308" y="0"/>
            <a:ext cx="2433692" cy="40214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54F30C-BCC4-404E-8B63-C605911BBC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62" t="16907" r="32887"/>
          <a:stretch/>
        </p:blipFill>
        <p:spPr>
          <a:xfrm>
            <a:off x="4408602" y="2463695"/>
            <a:ext cx="5363851" cy="43943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B57863E-A173-44DC-BBAA-17F7B2A138CB}"/>
              </a:ext>
            </a:extLst>
          </p:cNvPr>
          <p:cNvSpPr/>
          <p:nvPr/>
        </p:nvSpPr>
        <p:spPr>
          <a:xfrm>
            <a:off x="678730" y="5099901"/>
            <a:ext cx="2318994" cy="118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American Sign language for mute people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BB39B6-9193-4F3B-90B6-B7F700F81166}"/>
              </a:ext>
            </a:extLst>
          </p:cNvPr>
          <p:cNvSpPr/>
          <p:nvPr/>
        </p:nvSpPr>
        <p:spPr>
          <a:xfrm>
            <a:off x="5693790" y="443060"/>
            <a:ext cx="2433692" cy="1423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Fall detection for movement impaired people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C6CC5B-39AC-49FA-9149-60F8A3B24FC7}"/>
              </a:ext>
            </a:extLst>
          </p:cNvPr>
          <p:cNvSpPr/>
          <p:nvPr/>
        </p:nvSpPr>
        <p:spPr>
          <a:xfrm>
            <a:off x="10086680" y="4392892"/>
            <a:ext cx="1866508" cy="1338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Object detection for visually impaired </a:t>
            </a:r>
          </a:p>
        </p:txBody>
      </p:sp>
    </p:spTree>
    <p:extLst>
      <p:ext uri="{BB962C8B-B14F-4D97-AF65-F5344CB8AC3E}">
        <p14:creationId xmlns:p14="http://schemas.microsoft.com/office/powerpoint/2010/main" val="1049887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3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27010D-F06E-4903-A3C1-278839379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77" y="526792"/>
            <a:ext cx="10885251" cy="587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559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15376" y="469900"/>
            <a:ext cx="561975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6050" y="412751"/>
            <a:ext cx="50800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5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24689" y="2854325"/>
            <a:ext cx="49847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6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05625" y="349251"/>
            <a:ext cx="558800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7"/>
          <p:cNvPicPr>
            <a:picLocks noChangeAspect="1"/>
          </p:cNvPicPr>
          <p:nvPr/>
        </p:nvPicPr>
        <p:blipFill>
          <a:blip r:embed="rId6" cstate="print"/>
          <a:srcRect l="11171"/>
          <a:stretch>
            <a:fillRect/>
          </a:stretch>
        </p:blipFill>
        <p:spPr bwMode="auto">
          <a:xfrm>
            <a:off x="6157912" y="5446714"/>
            <a:ext cx="452438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8"/>
          <p:cNvPicPr>
            <a:picLocks noChangeAspect="1"/>
          </p:cNvPicPr>
          <p:nvPr/>
        </p:nvPicPr>
        <p:blipFill>
          <a:blip r:embed="rId7" cstate="print"/>
          <a:srcRect b="6728"/>
          <a:stretch>
            <a:fillRect/>
          </a:stretch>
        </p:blipFill>
        <p:spPr bwMode="auto">
          <a:xfrm>
            <a:off x="3442996" y="2949576"/>
            <a:ext cx="671805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19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302812" y="361950"/>
            <a:ext cx="766652" cy="719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0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644651" y="384175"/>
            <a:ext cx="479425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1"/>
          <p:cNvPicPr>
            <a:picLocks noChangeAspect="1"/>
          </p:cNvPicPr>
          <p:nvPr/>
        </p:nvPicPr>
        <p:blipFill>
          <a:blip r:embed="rId10" cstate="print"/>
          <a:srcRect t="8025" r="6839"/>
          <a:stretch>
            <a:fillRect/>
          </a:stretch>
        </p:blipFill>
        <p:spPr bwMode="auto">
          <a:xfrm>
            <a:off x="1662112" y="5454652"/>
            <a:ext cx="534988" cy="51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Title 24"/>
          <p:cNvSpPr>
            <a:spLocks noGrp="1"/>
          </p:cNvSpPr>
          <p:nvPr>
            <p:ph type="title"/>
          </p:nvPr>
        </p:nvSpPr>
        <p:spPr>
          <a:xfrm>
            <a:off x="1676400" y="122238"/>
            <a:ext cx="8839200" cy="258762"/>
          </a:xfrm>
        </p:spPr>
        <p:txBody>
          <a:bodyPr>
            <a:normAutofit fontScale="90000"/>
          </a:bodyPr>
          <a:lstStyle/>
          <a:p>
            <a:pPr algn="l"/>
            <a:r>
              <a:rPr lang="en-US" sz="2000" dirty="0"/>
              <a:t>Business Model Canvas - </a:t>
            </a:r>
            <a:endParaRPr lang="en-AU" sz="20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2837072"/>
              </p:ext>
            </p:extLst>
          </p:nvPr>
        </p:nvGraphicFramePr>
        <p:xfrm>
          <a:off x="600074" y="119063"/>
          <a:ext cx="10620374" cy="689133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12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20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24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24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04284">
                <a:tc rowSpan="2">
                  <a:txBody>
                    <a:bodyPr/>
                    <a:lstStyle/>
                    <a:p>
                      <a:r>
                        <a:rPr lang="en-AU" sz="1200" b="1" dirty="0"/>
                        <a:t>           Key</a:t>
                      </a:r>
                      <a:r>
                        <a:rPr lang="en-AU" sz="1200" b="1" baseline="0" dirty="0"/>
                        <a:t> Partners</a:t>
                      </a:r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endParaRPr lang="en-AU" sz="1100" b="0" dirty="0">
                        <a:latin typeface="Comic Sans MS" pitchFamily="66" charset="0"/>
                      </a:endParaRPr>
                    </a:p>
                    <a:p>
                      <a:r>
                        <a:rPr lang="en-AU" sz="1100" b="0" dirty="0">
                          <a:latin typeface="Comic Sans MS" pitchFamily="66" charset="0"/>
                        </a:rPr>
                        <a:t>-NGO and hospital for testing our product before a launch in market </a:t>
                      </a:r>
                    </a:p>
                    <a:p>
                      <a:r>
                        <a:rPr lang="en-AU" sz="1100" b="0" dirty="0">
                          <a:latin typeface="Comic Sans MS" pitchFamily="66" charset="0"/>
                        </a:rPr>
                        <a:t>-Providers of various raw materials </a:t>
                      </a:r>
                    </a:p>
                    <a:p>
                      <a:r>
                        <a:rPr lang="en-AU" sz="1100" b="0" dirty="0">
                          <a:latin typeface="Comic Sans MS" pitchFamily="66" charset="0"/>
                        </a:rPr>
                        <a:t>-Primary and secondary investors </a:t>
                      </a: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b="1" dirty="0"/>
                        <a:t>        Key Activities</a:t>
                      </a:r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r>
                        <a:rPr lang="en-AU" sz="1100" b="0" baseline="0" dirty="0">
                          <a:latin typeface="Comic Sans MS" pitchFamily="66" charset="0"/>
                        </a:rPr>
                        <a:t>Procumbent of raw materials </a:t>
                      </a:r>
                    </a:p>
                    <a:p>
                      <a:r>
                        <a:rPr lang="en-AU" sz="1100" b="0" baseline="0" dirty="0">
                          <a:latin typeface="Comic Sans MS" pitchFamily="66" charset="0"/>
                        </a:rPr>
                        <a:t>Development of product </a:t>
                      </a:r>
                    </a:p>
                    <a:p>
                      <a:r>
                        <a:rPr lang="en-AU" sz="1100" b="0" baseline="0" dirty="0">
                          <a:latin typeface="Comic Sans MS" pitchFamily="66" charset="0"/>
                        </a:rPr>
                        <a:t>Distribution of product to various sales channel </a:t>
                      </a: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1" dirty="0"/>
                        <a:t>          Value Propositions</a:t>
                      </a:r>
                      <a:endParaRPr kumimoji="0" lang="en-AU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AU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AU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mic Sans MS" pitchFamily="66" charset="0"/>
                          <a:ea typeface="+mn-ea"/>
                          <a:cs typeface="+mn-cs"/>
                        </a:rPr>
                        <a:t>Low product cost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mic Sans MS" pitchFamily="66" charset="0"/>
                          <a:ea typeface="+mn-ea"/>
                          <a:cs typeface="+mn-cs"/>
                        </a:rPr>
                        <a:t>Customable product according to needs of different customers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mic Sans MS" pitchFamily="66" charset="0"/>
                          <a:ea typeface="+mn-ea"/>
                          <a:cs typeface="+mn-cs"/>
                        </a:rPr>
                        <a:t>Updating of software every quarter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omic Sans MS" pitchFamily="66" charset="0"/>
                        <a:ea typeface="+mn-ea"/>
                        <a:cs typeface="+mn-cs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b="1" dirty="0"/>
                        <a:t>         Customer </a:t>
                      </a:r>
                    </a:p>
                    <a:p>
                      <a:r>
                        <a:rPr lang="en-AU" sz="1200" b="1" dirty="0"/>
                        <a:t>         Relationships</a:t>
                      </a:r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r>
                        <a:rPr lang="en-AU" sz="1100" b="0" dirty="0">
                          <a:latin typeface="Comic Sans MS" pitchFamily="66" charset="0"/>
                        </a:rPr>
                        <a:t>-</a:t>
                      </a:r>
                    </a:p>
                    <a:p>
                      <a:endParaRPr lang="en-AU" sz="1100" b="0" dirty="0">
                        <a:latin typeface="Comic Sans MS" pitchFamily="66" charset="0"/>
                      </a:endParaRPr>
                    </a:p>
                    <a:p>
                      <a:r>
                        <a:rPr lang="en-AU" sz="1100" b="0" dirty="0">
                          <a:latin typeface="Comic Sans MS" pitchFamily="66" charset="0"/>
                        </a:rPr>
                        <a:t>Regular feedback from customers and improving the product every quarter.</a:t>
                      </a: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r>
                        <a:rPr lang="en-AU" sz="1200" b="1" dirty="0"/>
                        <a:t>      Customer Segments</a:t>
                      </a:r>
                      <a:endParaRPr lang="en-AU" sz="1200" b="0" baseline="0" dirty="0">
                        <a:latin typeface="Comic Sans MS" pitchFamily="66" charset="0"/>
                      </a:endParaRPr>
                    </a:p>
                    <a:p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r>
                        <a:rPr lang="en-AU" sz="1100" b="0" baseline="0" dirty="0">
                          <a:latin typeface="Comic Sans MS" pitchFamily="66" charset="0"/>
                        </a:rPr>
                        <a:t>Primary customers-</a:t>
                      </a:r>
                    </a:p>
                    <a:p>
                      <a:r>
                        <a:rPr lang="en-AU" sz="1100" b="0" dirty="0">
                          <a:latin typeface="Comic Sans MS" pitchFamily="66" charset="0"/>
                        </a:rPr>
                        <a:t>Differently abled person who are having different need</a:t>
                      </a:r>
                    </a:p>
                    <a:p>
                      <a:endParaRPr lang="en-AU" sz="1100" b="0" dirty="0">
                        <a:latin typeface="Comic Sans MS" pitchFamily="66" charset="0"/>
                      </a:endParaRPr>
                    </a:p>
                    <a:p>
                      <a:r>
                        <a:rPr lang="en-AU" sz="1100" b="0" dirty="0">
                          <a:latin typeface="Comic Sans MS" pitchFamily="66" charset="0"/>
                        </a:rPr>
                        <a:t>Secondary customers -</a:t>
                      </a:r>
                    </a:p>
                    <a:p>
                      <a:r>
                        <a:rPr lang="en-AU" sz="1100" b="0" dirty="0">
                          <a:latin typeface="Comic Sans MS" pitchFamily="66" charset="0"/>
                        </a:rPr>
                        <a:t>Customers who want to learn sign language or need a specific product </a:t>
                      </a: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4284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b="1" dirty="0"/>
                        <a:t>             Key Resources</a:t>
                      </a:r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endParaRPr lang="en-AU" sz="1100" b="0" dirty="0">
                        <a:latin typeface="Comic Sans MS" pitchFamily="66" charset="0"/>
                      </a:endParaRPr>
                    </a:p>
                    <a:p>
                      <a:r>
                        <a:rPr lang="en-AU" sz="1100" b="0" dirty="0">
                          <a:latin typeface="Comic Sans MS" pitchFamily="66" charset="0"/>
                        </a:rPr>
                        <a:t>Physical Resources </a:t>
                      </a:r>
                    </a:p>
                    <a:p>
                      <a:r>
                        <a:rPr lang="en-AU" sz="1100" b="0" dirty="0">
                          <a:latin typeface="Comic Sans MS" pitchFamily="66" charset="0"/>
                        </a:rPr>
                        <a:t>Businesses equipment </a:t>
                      </a:r>
                    </a:p>
                    <a:p>
                      <a:r>
                        <a:rPr lang="en-AU" sz="1100" b="0" dirty="0">
                          <a:latin typeface="Comic Sans MS" pitchFamily="66" charset="0"/>
                        </a:rPr>
                        <a:t>Patents </a:t>
                      </a:r>
                    </a:p>
                    <a:p>
                      <a:r>
                        <a:rPr lang="en-AU" sz="1100" b="0" dirty="0">
                          <a:latin typeface="Comic Sans MS" pitchFamily="66" charset="0"/>
                        </a:rPr>
                        <a:t>Human resources </a:t>
                      </a: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b="1" dirty="0"/>
                        <a:t>             Channels</a:t>
                      </a:r>
                      <a:endParaRPr lang="en-AU" sz="1200" b="0" baseline="0" dirty="0">
                        <a:latin typeface="Comic Sans MS" pitchFamily="66" charset="0"/>
                      </a:endParaRPr>
                    </a:p>
                    <a:p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endParaRPr lang="en-AU" sz="1100" b="0" baseline="0" dirty="0">
                        <a:latin typeface="Comic Sans MS" pitchFamily="66" charset="0"/>
                      </a:endParaRPr>
                    </a:p>
                    <a:p>
                      <a:endParaRPr lang="en-AU" sz="1100" b="0" dirty="0">
                        <a:latin typeface="Comic Sans MS" pitchFamily="66" charset="0"/>
                      </a:endParaRPr>
                    </a:p>
                    <a:p>
                      <a:r>
                        <a:rPr lang="en-AU" sz="1100" b="0" dirty="0">
                          <a:latin typeface="Comic Sans MS" pitchFamily="66" charset="0"/>
                        </a:rPr>
                        <a:t>Having a close tie up with NGO and hospitals to make customer aware of this product </a:t>
                      </a: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6346">
                <a:tc gridSpan="3">
                  <a:txBody>
                    <a:bodyPr/>
                    <a:lstStyle/>
                    <a:p>
                      <a:r>
                        <a:rPr lang="en-AU" sz="1200" b="1" dirty="0"/>
                        <a:t>              Cost Structure</a:t>
                      </a:r>
                      <a:endParaRPr lang="en-AU" sz="1200" b="0" baseline="0" dirty="0">
                        <a:latin typeface="Comic Sans MS" pitchFamily="66" charset="0"/>
                      </a:endParaRPr>
                    </a:p>
                    <a:p>
                      <a:endParaRPr lang="en-AU" sz="1200" b="0" baseline="0" dirty="0">
                        <a:latin typeface="Comic Sans MS" pitchFamily="66" charset="0"/>
                      </a:endParaRPr>
                    </a:p>
                    <a:p>
                      <a:endParaRPr lang="en-AU" sz="1200" b="0" baseline="0" dirty="0">
                        <a:latin typeface="Comic Sans MS" pitchFamily="66" charset="0"/>
                      </a:endParaRPr>
                    </a:p>
                    <a:p>
                      <a:r>
                        <a:rPr lang="en-AU" sz="1200" b="0" baseline="0" dirty="0">
                          <a:latin typeface="Comic Sans MS" pitchFamily="66" charset="0"/>
                        </a:rPr>
                        <a:t>Research and Development cost</a:t>
                      </a:r>
                    </a:p>
                    <a:p>
                      <a:r>
                        <a:rPr lang="en-AU" sz="1200" b="0" baseline="0" dirty="0">
                          <a:latin typeface="Comic Sans MS" pitchFamily="66" charset="0"/>
                        </a:rPr>
                        <a:t>Product cost structure(Inventory Generation and management cost)</a:t>
                      </a:r>
                    </a:p>
                    <a:p>
                      <a:r>
                        <a:rPr lang="en-AU" sz="1200" b="0" baseline="0" dirty="0">
                          <a:latin typeface="Comic Sans MS" pitchFamily="66" charset="0"/>
                        </a:rPr>
                        <a:t>Service cost structure </a:t>
                      </a:r>
                    </a:p>
                    <a:p>
                      <a:endParaRPr lang="en-AU" sz="1100" b="0" dirty="0">
                        <a:latin typeface="Comic Sans MS" pitchFamily="66" charset="0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AU" sz="1200" b="1" dirty="0"/>
                        <a:t>           Revenue Streams</a:t>
                      </a:r>
                      <a:endParaRPr lang="en-AU" sz="1200" b="0" baseline="0" dirty="0">
                        <a:latin typeface="Comic Sans MS" pitchFamily="66" charset="0"/>
                      </a:endParaRPr>
                    </a:p>
                    <a:p>
                      <a:endParaRPr lang="en-AU" sz="1200" b="0" baseline="0" dirty="0">
                        <a:latin typeface="Comic Sans MS" pitchFamily="66" charset="0"/>
                      </a:endParaRPr>
                    </a:p>
                    <a:p>
                      <a:endParaRPr lang="en-AU" sz="1200" b="0" baseline="0" dirty="0">
                        <a:latin typeface="Comic Sans MS" pitchFamily="66" charset="0"/>
                      </a:endParaRPr>
                    </a:p>
                    <a:p>
                      <a:endParaRPr lang="en-AU" sz="1100" b="0" dirty="0">
                        <a:latin typeface="Comic Sans MS" pitchFamily="66" charset="0"/>
                      </a:endParaRPr>
                    </a:p>
                    <a:p>
                      <a:r>
                        <a:rPr lang="en-AU" sz="1100" b="0" dirty="0">
                          <a:latin typeface="Comic Sans MS" pitchFamily="66" charset="0"/>
                        </a:rPr>
                        <a:t>Direct and online sales </a:t>
                      </a:r>
                    </a:p>
                    <a:p>
                      <a:r>
                        <a:rPr lang="en-AU" sz="1100" b="0" dirty="0">
                          <a:latin typeface="Comic Sans MS" pitchFamily="66" charset="0"/>
                        </a:rPr>
                        <a:t>Tie up with NGO and hospitals </a:t>
                      </a:r>
                    </a:p>
                    <a:p>
                      <a:endParaRPr lang="en-AU" sz="1100" b="0" dirty="0">
                        <a:latin typeface="Comic Sans MS" pitchFamily="66" charset="0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422">
                <a:tc gridSpan="6"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00" dirty="0">
                          <a:hlinkClick r:id="rId11"/>
                        </a:rPr>
                        <a:t>http://www.businessmodelgeneration.com</a:t>
                      </a:r>
                      <a:endParaRPr lang="en-AU" sz="700" dirty="0"/>
                    </a:p>
                  </a:txBody>
                  <a:tcPr marL="82296" marR="82296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2245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raphic 66" descr="Man">
            <a:extLst>
              <a:ext uri="{FF2B5EF4-FFF2-40B4-BE49-F238E27FC236}">
                <a16:creationId xmlns:a16="http://schemas.microsoft.com/office/drawing/2014/main" id="{82A3390E-F0FE-4952-944F-CDFBC99D3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0075" y="495300"/>
            <a:ext cx="914400" cy="9144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C0EA6708-5E85-4E5F-8616-B8CDFD4ED4AE}"/>
              </a:ext>
            </a:extLst>
          </p:cNvPr>
          <p:cNvSpPr/>
          <p:nvPr/>
        </p:nvSpPr>
        <p:spPr>
          <a:xfrm>
            <a:off x="390525" y="1590675"/>
            <a:ext cx="1600200" cy="1095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Customer provides specific requirements </a:t>
            </a:r>
          </a:p>
        </p:txBody>
      </p:sp>
      <p:pic>
        <p:nvPicPr>
          <p:cNvPr id="70" name="Graphic 69" descr="Deaf">
            <a:extLst>
              <a:ext uri="{FF2B5EF4-FFF2-40B4-BE49-F238E27FC236}">
                <a16:creationId xmlns:a16="http://schemas.microsoft.com/office/drawing/2014/main" id="{0FEDCAA7-2E86-4AC8-93ED-9AA7282EF7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0857" y="300424"/>
            <a:ext cx="914400" cy="914400"/>
          </a:xfrm>
          <a:prstGeom prst="rect">
            <a:avLst/>
          </a:prstGeom>
        </p:spPr>
      </p:pic>
      <p:pic>
        <p:nvPicPr>
          <p:cNvPr id="80" name="Graphic 79" descr="Sign Language">
            <a:extLst>
              <a:ext uri="{FF2B5EF4-FFF2-40B4-BE49-F238E27FC236}">
                <a16:creationId xmlns:a16="http://schemas.microsoft.com/office/drawing/2014/main" id="{C4126F9C-E52A-405E-B022-C46E755D62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22108" y="1504950"/>
            <a:ext cx="914400" cy="914400"/>
          </a:xfrm>
          <a:prstGeom prst="rect">
            <a:avLst/>
          </a:prstGeom>
        </p:spPr>
      </p:pic>
      <p:pic>
        <p:nvPicPr>
          <p:cNvPr id="82" name="Graphic 81" descr="Blind">
            <a:extLst>
              <a:ext uri="{FF2B5EF4-FFF2-40B4-BE49-F238E27FC236}">
                <a16:creationId xmlns:a16="http://schemas.microsoft.com/office/drawing/2014/main" id="{FF490FB3-86DD-4128-88F9-914D422673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19545" y="590550"/>
            <a:ext cx="914400" cy="914400"/>
          </a:xfrm>
          <a:prstGeom prst="rect">
            <a:avLst/>
          </a:prstGeom>
        </p:spPr>
      </p:pic>
      <p:pic>
        <p:nvPicPr>
          <p:cNvPr id="100" name="Graphic 99" descr="Line arrow Slight curve">
            <a:extLst>
              <a:ext uri="{FF2B5EF4-FFF2-40B4-BE49-F238E27FC236}">
                <a16:creationId xmlns:a16="http://schemas.microsoft.com/office/drawing/2014/main" id="{101D82E0-B160-44CF-AFF6-83B80260E5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91122" y="600075"/>
            <a:ext cx="1547428" cy="914400"/>
          </a:xfrm>
          <a:prstGeom prst="rect">
            <a:avLst/>
          </a:pr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5C8FF9E4-75B9-459C-AB47-95923589EDD1}"/>
              </a:ext>
            </a:extLst>
          </p:cNvPr>
          <p:cNvSpPr/>
          <p:nvPr/>
        </p:nvSpPr>
        <p:spPr>
          <a:xfrm>
            <a:off x="4352925" y="2495550"/>
            <a:ext cx="2581020" cy="1095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Smart device delivered as per customer requirement</a:t>
            </a:r>
          </a:p>
        </p:txBody>
      </p:sp>
      <p:pic>
        <p:nvPicPr>
          <p:cNvPr id="103" name="Graphic 102" descr="Sunglasses">
            <a:extLst>
              <a:ext uri="{FF2B5EF4-FFF2-40B4-BE49-F238E27FC236}">
                <a16:creationId xmlns:a16="http://schemas.microsoft.com/office/drawing/2014/main" id="{47C59654-B319-49A1-A43F-CB8C4751E3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86477" y="676274"/>
            <a:ext cx="1338647" cy="1338647"/>
          </a:xfrm>
          <a:prstGeom prst="rect">
            <a:avLst/>
          </a:prstGeom>
        </p:spPr>
      </p:pic>
      <p:pic>
        <p:nvPicPr>
          <p:cNvPr id="105" name="Graphic 104" descr="Line arrow Slight curve">
            <a:extLst>
              <a:ext uri="{FF2B5EF4-FFF2-40B4-BE49-F238E27FC236}">
                <a16:creationId xmlns:a16="http://schemas.microsoft.com/office/drawing/2014/main" id="{C9D1650F-7AD2-4F32-B0CD-A789CB6F97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16981" y="952500"/>
            <a:ext cx="1750793" cy="914400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C2260137-FD31-48A6-98DF-D296289DA0E4}"/>
              </a:ext>
            </a:extLst>
          </p:cNvPr>
          <p:cNvSpPr/>
          <p:nvPr/>
        </p:nvSpPr>
        <p:spPr>
          <a:xfrm>
            <a:off x="9067800" y="2495550"/>
            <a:ext cx="1971675" cy="752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Customer gets the smart device</a:t>
            </a:r>
          </a:p>
        </p:txBody>
      </p:sp>
      <p:pic>
        <p:nvPicPr>
          <p:cNvPr id="112" name="Graphic 111" descr="Line arrow Straight">
            <a:extLst>
              <a:ext uri="{FF2B5EF4-FFF2-40B4-BE49-F238E27FC236}">
                <a16:creationId xmlns:a16="http://schemas.microsoft.com/office/drawing/2014/main" id="{A65F378C-B284-4DE9-8987-60E94587F79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374271">
            <a:off x="9478763" y="3523398"/>
            <a:ext cx="1154871" cy="1189241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73057C29-325A-4B1F-98AA-7BD21D90FF7B}"/>
              </a:ext>
            </a:extLst>
          </p:cNvPr>
          <p:cNvSpPr/>
          <p:nvPr/>
        </p:nvSpPr>
        <p:spPr>
          <a:xfrm>
            <a:off x="8707640" y="5076825"/>
            <a:ext cx="2055610" cy="1104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Customer give the feedback to the team </a:t>
            </a:r>
          </a:p>
        </p:txBody>
      </p:sp>
      <p:pic>
        <p:nvPicPr>
          <p:cNvPr id="115" name="Graphic 114" descr="Presentation with bar chart RTL">
            <a:extLst>
              <a:ext uri="{FF2B5EF4-FFF2-40B4-BE49-F238E27FC236}">
                <a16:creationId xmlns:a16="http://schemas.microsoft.com/office/drawing/2014/main" id="{8188B343-3DA5-4A6E-A28E-4121986D058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729035" y="4093819"/>
            <a:ext cx="914400" cy="914400"/>
          </a:xfrm>
          <a:prstGeom prst="rect">
            <a:avLst/>
          </a:prstGeom>
        </p:spPr>
      </p:pic>
      <p:pic>
        <p:nvPicPr>
          <p:cNvPr id="117" name="Graphic 116" descr="Head with gears">
            <a:extLst>
              <a:ext uri="{FF2B5EF4-FFF2-40B4-BE49-F238E27FC236}">
                <a16:creationId xmlns:a16="http://schemas.microsoft.com/office/drawing/2014/main" id="{FBDDD0C6-B110-443D-97A6-3DC4C61AF4F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548447" y="4088670"/>
            <a:ext cx="914400" cy="914400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28036D37-48EC-4DDF-BF08-00742F8F990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1745427">
            <a:off x="6400960" y="4512786"/>
            <a:ext cx="1999157" cy="914479"/>
          </a:xfrm>
          <a:prstGeom prst="rect">
            <a:avLst/>
          </a:prstGeom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76BFD162-860B-454B-9C7B-2448C1F69C74}"/>
              </a:ext>
            </a:extLst>
          </p:cNvPr>
          <p:cNvSpPr/>
          <p:nvPr/>
        </p:nvSpPr>
        <p:spPr>
          <a:xfrm>
            <a:off x="3819525" y="5200649"/>
            <a:ext cx="2422655" cy="1274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 team brainstorm and upgrades the product quarterly after the customer feedback</a:t>
            </a:r>
          </a:p>
        </p:txBody>
      </p:sp>
      <p:pic>
        <p:nvPicPr>
          <p:cNvPr id="121" name="Graphic 120" descr="Line arrow Rotate left">
            <a:extLst>
              <a:ext uri="{FF2B5EF4-FFF2-40B4-BE49-F238E27FC236}">
                <a16:creationId xmlns:a16="http://schemas.microsoft.com/office/drawing/2014/main" id="{B5651158-2485-4830-BD3B-1321B7720FE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15848448">
            <a:off x="2727746" y="501431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56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5189" y="276629"/>
            <a:ext cx="3676650" cy="57404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600" b="1" spc="60" dirty="0">
                <a:solidFill>
                  <a:srgbClr val="129CEB"/>
                </a:solidFill>
                <a:latin typeface="Arial"/>
                <a:cs typeface="Arial"/>
              </a:rPr>
              <a:t>Customisation 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01595" y="4610100"/>
            <a:ext cx="2252980" cy="830997"/>
          </a:xfrm>
          <a:prstGeom prst="rect">
            <a:avLst/>
          </a:prstGeom>
          <a:solidFill>
            <a:srgbClr val="D9D9D9"/>
          </a:solidFill>
          <a:ln w="9144">
            <a:solidFill>
              <a:srgbClr val="BEBEB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54635"/>
            <a:r>
              <a:rPr lang="en-IN" spc="-60" dirty="0">
                <a:solidFill>
                  <a:srgbClr val="7E7E7E"/>
                </a:solidFill>
                <a:latin typeface="Arial"/>
                <a:cs typeface="Arial"/>
              </a:rPr>
              <a:t>Product specification and feedback with the help of NGO </a:t>
            </a:r>
            <a:endParaRPr dirty="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955185" y="2338745"/>
            <a:ext cx="2252980" cy="1343025"/>
          </a:xfrm>
          <a:custGeom>
            <a:avLst/>
            <a:gdLst/>
            <a:ahLst/>
            <a:cxnLst/>
            <a:rect l="l" t="t" r="r" b="b"/>
            <a:pathLst>
              <a:path w="2252979" h="1343025">
                <a:moveTo>
                  <a:pt x="0" y="1342644"/>
                </a:moveTo>
                <a:lnTo>
                  <a:pt x="2252471" y="1342644"/>
                </a:lnTo>
                <a:lnTo>
                  <a:pt x="2252471" y="0"/>
                </a:lnTo>
                <a:lnTo>
                  <a:pt x="0" y="0"/>
                </a:lnTo>
                <a:lnTo>
                  <a:pt x="0" y="13426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952232" y="2310384"/>
            <a:ext cx="2252980" cy="1343025"/>
          </a:xfrm>
          <a:custGeom>
            <a:avLst/>
            <a:gdLst/>
            <a:ahLst/>
            <a:cxnLst/>
            <a:rect l="l" t="t" r="r" b="b"/>
            <a:pathLst>
              <a:path w="2252979" h="1343025">
                <a:moveTo>
                  <a:pt x="0" y="1342644"/>
                </a:moveTo>
                <a:lnTo>
                  <a:pt x="2252471" y="1342644"/>
                </a:lnTo>
                <a:lnTo>
                  <a:pt x="2252471" y="0"/>
                </a:lnTo>
                <a:lnTo>
                  <a:pt x="0" y="0"/>
                </a:lnTo>
                <a:lnTo>
                  <a:pt x="0" y="1342644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306533" y="2537983"/>
            <a:ext cx="1544378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2405">
              <a:spcBef>
                <a:spcPts val="100"/>
              </a:spcBef>
            </a:pPr>
            <a:r>
              <a:rPr lang="en-IN" spc="-105" dirty="0">
                <a:solidFill>
                  <a:srgbClr val="7E7E7E"/>
                </a:solidFill>
                <a:latin typeface="Arial"/>
                <a:cs typeface="Arial"/>
              </a:rPr>
              <a:t>Feedback from this organisation</a:t>
            </a:r>
            <a:endParaRPr dirty="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952232" y="4610101"/>
            <a:ext cx="2252980" cy="1344295"/>
          </a:xfrm>
          <a:custGeom>
            <a:avLst/>
            <a:gdLst/>
            <a:ahLst/>
            <a:cxnLst/>
            <a:rect l="l" t="t" r="r" b="b"/>
            <a:pathLst>
              <a:path w="2252979" h="1344295">
                <a:moveTo>
                  <a:pt x="0" y="1344168"/>
                </a:moveTo>
                <a:lnTo>
                  <a:pt x="2252471" y="1344168"/>
                </a:lnTo>
                <a:lnTo>
                  <a:pt x="2252471" y="0"/>
                </a:lnTo>
                <a:lnTo>
                  <a:pt x="0" y="0"/>
                </a:lnTo>
                <a:lnTo>
                  <a:pt x="0" y="134416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952232" y="4610101"/>
            <a:ext cx="2252980" cy="957955"/>
          </a:xfrm>
          <a:prstGeom prst="rect">
            <a:avLst/>
          </a:prstGeom>
          <a:ln w="9144">
            <a:solidFill>
              <a:srgbClr val="BEBEBE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spcBef>
                <a:spcPts val="30"/>
              </a:spcBef>
            </a:pPr>
            <a:endParaRPr sz="2600" dirty="0">
              <a:latin typeface="Times New Roman"/>
              <a:cs typeface="Times New Roman"/>
            </a:endParaRPr>
          </a:p>
          <a:p>
            <a:pPr marL="617220" marR="607695" indent="97790">
              <a:spcBef>
                <a:spcPts val="5"/>
              </a:spcBef>
            </a:pPr>
            <a:r>
              <a:rPr lang="en-IN" spc="-95" dirty="0">
                <a:solidFill>
                  <a:srgbClr val="7E7E7E"/>
                </a:solidFill>
                <a:latin typeface="Arial"/>
                <a:cs typeface="Arial"/>
              </a:rPr>
              <a:t>Improved product</a:t>
            </a:r>
            <a:endParaRPr dirty="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752076" y="3549397"/>
            <a:ext cx="701040" cy="11551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794747" y="4072510"/>
            <a:ext cx="615950" cy="567055"/>
          </a:xfrm>
          <a:custGeom>
            <a:avLst/>
            <a:gdLst/>
            <a:ahLst/>
            <a:cxnLst/>
            <a:rect l="l" t="t" r="r" b="b"/>
            <a:pathLst>
              <a:path w="615950" h="567054">
                <a:moveTo>
                  <a:pt x="153924" y="258826"/>
                </a:moveTo>
                <a:lnTo>
                  <a:pt x="0" y="426339"/>
                </a:lnTo>
                <a:lnTo>
                  <a:pt x="153924" y="566674"/>
                </a:lnTo>
                <a:lnTo>
                  <a:pt x="153924" y="489712"/>
                </a:lnTo>
                <a:lnTo>
                  <a:pt x="211185" y="477420"/>
                </a:lnTo>
                <a:lnTo>
                  <a:pt x="265533" y="461647"/>
                </a:lnTo>
                <a:lnTo>
                  <a:pt x="316762" y="442617"/>
                </a:lnTo>
                <a:lnTo>
                  <a:pt x="364666" y="420552"/>
                </a:lnTo>
                <a:lnTo>
                  <a:pt x="409041" y="395674"/>
                </a:lnTo>
                <a:lnTo>
                  <a:pt x="449681" y="368205"/>
                </a:lnTo>
                <a:lnTo>
                  <a:pt x="486382" y="338369"/>
                </a:lnTo>
                <a:lnTo>
                  <a:pt x="489010" y="335788"/>
                </a:lnTo>
                <a:lnTo>
                  <a:pt x="153924" y="335788"/>
                </a:lnTo>
                <a:lnTo>
                  <a:pt x="153924" y="258826"/>
                </a:lnTo>
                <a:close/>
              </a:path>
              <a:path w="615950" h="567054">
                <a:moveTo>
                  <a:pt x="605535" y="0"/>
                </a:moveTo>
                <a:lnTo>
                  <a:pt x="592012" y="40125"/>
                </a:lnTo>
                <a:lnTo>
                  <a:pt x="573212" y="78707"/>
                </a:lnTo>
                <a:lnTo>
                  <a:pt x="549402" y="115546"/>
                </a:lnTo>
                <a:lnTo>
                  <a:pt x="520850" y="150443"/>
                </a:lnTo>
                <a:lnTo>
                  <a:pt x="487825" y="183198"/>
                </a:lnTo>
                <a:lnTo>
                  <a:pt x="450596" y="213614"/>
                </a:lnTo>
                <a:lnTo>
                  <a:pt x="409429" y="241489"/>
                </a:lnTo>
                <a:lnTo>
                  <a:pt x="364593" y="266624"/>
                </a:lnTo>
                <a:lnTo>
                  <a:pt x="316357" y="288821"/>
                </a:lnTo>
                <a:lnTo>
                  <a:pt x="264987" y="307880"/>
                </a:lnTo>
                <a:lnTo>
                  <a:pt x="210754" y="323602"/>
                </a:lnTo>
                <a:lnTo>
                  <a:pt x="153924" y="335788"/>
                </a:lnTo>
                <a:lnTo>
                  <a:pt x="489010" y="335788"/>
                </a:lnTo>
                <a:lnTo>
                  <a:pt x="518937" y="306387"/>
                </a:lnTo>
                <a:lnTo>
                  <a:pt x="547143" y="272482"/>
                </a:lnTo>
                <a:lnTo>
                  <a:pt x="570792" y="236877"/>
                </a:lnTo>
                <a:lnTo>
                  <a:pt x="589681" y="199794"/>
                </a:lnTo>
                <a:lnTo>
                  <a:pt x="603605" y="161456"/>
                </a:lnTo>
                <a:lnTo>
                  <a:pt x="612357" y="122085"/>
                </a:lnTo>
                <a:lnTo>
                  <a:pt x="615733" y="81904"/>
                </a:lnTo>
                <a:lnTo>
                  <a:pt x="613528" y="41134"/>
                </a:lnTo>
                <a:lnTo>
                  <a:pt x="605535" y="0"/>
                </a:lnTo>
                <a:close/>
              </a:path>
            </a:pathLst>
          </a:custGeom>
          <a:solidFill>
            <a:srgbClr val="E36C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794747" y="3569208"/>
            <a:ext cx="615950" cy="580390"/>
          </a:xfrm>
          <a:custGeom>
            <a:avLst/>
            <a:gdLst/>
            <a:ahLst/>
            <a:cxnLst/>
            <a:rect l="l" t="t" r="r" b="b"/>
            <a:pathLst>
              <a:path w="615950" h="580389">
                <a:moveTo>
                  <a:pt x="0" y="0"/>
                </a:moveTo>
                <a:lnTo>
                  <a:pt x="0" y="153923"/>
                </a:lnTo>
                <a:lnTo>
                  <a:pt x="56031" y="155666"/>
                </a:lnTo>
                <a:lnTo>
                  <a:pt x="110656" y="160792"/>
                </a:lnTo>
                <a:lnTo>
                  <a:pt x="163655" y="169153"/>
                </a:lnTo>
                <a:lnTo>
                  <a:pt x="214811" y="180597"/>
                </a:lnTo>
                <a:lnTo>
                  <a:pt x="263908" y="194973"/>
                </a:lnTo>
                <a:lnTo>
                  <a:pt x="310726" y="212132"/>
                </a:lnTo>
                <a:lnTo>
                  <a:pt x="355049" y="231922"/>
                </a:lnTo>
                <a:lnTo>
                  <a:pt x="396660" y="254194"/>
                </a:lnTo>
                <a:lnTo>
                  <a:pt x="435340" y="278796"/>
                </a:lnTo>
                <a:lnTo>
                  <a:pt x="470872" y="305579"/>
                </a:lnTo>
                <a:lnTo>
                  <a:pt x="503038" y="334391"/>
                </a:lnTo>
                <a:lnTo>
                  <a:pt x="531622" y="365082"/>
                </a:lnTo>
                <a:lnTo>
                  <a:pt x="556404" y="397502"/>
                </a:lnTo>
                <a:lnTo>
                  <a:pt x="577169" y="431500"/>
                </a:lnTo>
                <a:lnTo>
                  <a:pt x="593698" y="466926"/>
                </a:lnTo>
                <a:lnTo>
                  <a:pt x="605774" y="503628"/>
                </a:lnTo>
                <a:lnTo>
                  <a:pt x="613179" y="541457"/>
                </a:lnTo>
                <a:lnTo>
                  <a:pt x="615696" y="580262"/>
                </a:lnTo>
                <a:lnTo>
                  <a:pt x="615696" y="426338"/>
                </a:lnTo>
                <a:lnTo>
                  <a:pt x="613179" y="387533"/>
                </a:lnTo>
                <a:lnTo>
                  <a:pt x="605774" y="349704"/>
                </a:lnTo>
                <a:lnTo>
                  <a:pt x="593698" y="313002"/>
                </a:lnTo>
                <a:lnTo>
                  <a:pt x="577169" y="277576"/>
                </a:lnTo>
                <a:lnTo>
                  <a:pt x="556404" y="243578"/>
                </a:lnTo>
                <a:lnTo>
                  <a:pt x="531622" y="211158"/>
                </a:lnTo>
                <a:lnTo>
                  <a:pt x="503038" y="180467"/>
                </a:lnTo>
                <a:lnTo>
                  <a:pt x="470872" y="151655"/>
                </a:lnTo>
                <a:lnTo>
                  <a:pt x="435340" y="124872"/>
                </a:lnTo>
                <a:lnTo>
                  <a:pt x="396660" y="100270"/>
                </a:lnTo>
                <a:lnTo>
                  <a:pt x="355049" y="77998"/>
                </a:lnTo>
                <a:lnTo>
                  <a:pt x="310726" y="58208"/>
                </a:lnTo>
                <a:lnTo>
                  <a:pt x="263908" y="41049"/>
                </a:lnTo>
                <a:lnTo>
                  <a:pt x="214811" y="26673"/>
                </a:lnTo>
                <a:lnTo>
                  <a:pt x="163655" y="15229"/>
                </a:lnTo>
                <a:lnTo>
                  <a:pt x="110656" y="6868"/>
                </a:lnTo>
                <a:lnTo>
                  <a:pt x="56031" y="1742"/>
                </a:lnTo>
                <a:lnTo>
                  <a:pt x="0" y="0"/>
                </a:lnTo>
                <a:close/>
              </a:path>
            </a:pathLst>
          </a:custGeom>
          <a:solidFill>
            <a:srgbClr val="B7560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F6B3A29-D6C2-4559-951B-F1F33697D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533" y="2414525"/>
            <a:ext cx="2094559" cy="93799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B2F5FF6-4AF2-4EAF-B2D8-BB4353034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3514" y="3436227"/>
            <a:ext cx="1789270" cy="100646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A8FFA6A-A6D6-42EF-8A50-37F0FD1F1385}"/>
              </a:ext>
            </a:extLst>
          </p:cNvPr>
          <p:cNvSpPr/>
          <p:nvPr/>
        </p:nvSpPr>
        <p:spPr>
          <a:xfrm>
            <a:off x="4794041" y="1166490"/>
            <a:ext cx="28384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Hospitals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1B059DC-E667-4C76-A3D7-2C974CEF2F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1844" y="2414525"/>
            <a:ext cx="2248311" cy="133292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FA1B553-7106-47C9-B154-3B97A04ACD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9289" y="4126992"/>
            <a:ext cx="1647904" cy="164790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9AF5A75-9BC6-4B9E-8665-245070204DDC}"/>
              </a:ext>
            </a:extLst>
          </p:cNvPr>
          <p:cNvSpPr/>
          <p:nvPr/>
        </p:nvSpPr>
        <p:spPr>
          <a:xfrm>
            <a:off x="2283514" y="1170932"/>
            <a:ext cx="15504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NGO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15473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435</Words>
  <Application>Microsoft Office PowerPoint</Application>
  <PresentationFormat>Widescreen</PresentationFormat>
  <Paragraphs>135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Comic Sans MS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Business Model Canvas - </vt:lpstr>
      <vt:lpstr>PowerPoint Presentation</vt:lpstr>
      <vt:lpstr>Customisation </vt:lpstr>
      <vt:lpstr>Competition</vt:lpstr>
      <vt:lpstr>PowerPoint Presentation</vt:lpstr>
      <vt:lpstr>Meet the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Atjun pardasani</dc:creator>
  <cp:lastModifiedBy>Atjun pardasani</cp:lastModifiedBy>
  <cp:revision>8</cp:revision>
  <dcterms:created xsi:type="dcterms:W3CDTF">2019-09-19T19:15:23Z</dcterms:created>
  <dcterms:modified xsi:type="dcterms:W3CDTF">2019-09-20T03:05:25Z</dcterms:modified>
</cp:coreProperties>
</file>